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120" y="7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14CE933C-83DF-4A90-9B11-A5FC1A480D5F}" type="datetimeFigureOut">
              <a:rPr lang="nl-NL" smtClean="0"/>
              <a:t>7-1-2016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1517033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4CE933C-83DF-4A90-9B11-A5FC1A480D5F}" type="datetimeFigureOut">
              <a:rPr lang="nl-NL" smtClean="0"/>
              <a:t>7-1-2016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4049661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4CE933C-83DF-4A90-9B11-A5FC1A480D5F}" type="datetimeFigureOut">
              <a:rPr lang="nl-NL" smtClean="0"/>
              <a:t>7-1-2016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909485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4CE933C-83DF-4A90-9B11-A5FC1A480D5F}" type="datetimeFigureOut">
              <a:rPr lang="nl-NL" smtClean="0"/>
              <a:t>7-1-2016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606031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4CE933C-83DF-4A90-9B11-A5FC1A480D5F}" type="datetimeFigureOut">
              <a:rPr lang="nl-NL" smtClean="0"/>
              <a:t>7-1-2016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1484684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4CE933C-83DF-4A90-9B11-A5FC1A480D5F}" type="datetimeFigureOut">
              <a:rPr lang="nl-NL" smtClean="0"/>
              <a:t>7-1-2016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4164955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4CE933C-83DF-4A90-9B11-A5FC1A480D5F}" type="datetimeFigureOut">
              <a:rPr lang="nl-NL" smtClean="0"/>
              <a:t>7-1-2016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2057143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4CE933C-83DF-4A90-9B11-A5FC1A480D5F}" type="datetimeFigureOut">
              <a:rPr lang="nl-NL" smtClean="0"/>
              <a:t>7-1-2016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1918448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4CE933C-83DF-4A90-9B11-A5FC1A480D5F}" type="datetimeFigureOut">
              <a:rPr lang="nl-NL" smtClean="0"/>
              <a:t>7-1-2016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2430421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4CE933C-83DF-4A90-9B11-A5FC1A480D5F}" type="datetimeFigureOut">
              <a:rPr lang="nl-NL" smtClean="0"/>
              <a:t>7-1-2016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182455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4CE933C-83DF-4A90-9B11-A5FC1A480D5F}" type="datetimeFigureOut">
              <a:rPr lang="nl-NL" smtClean="0"/>
              <a:t>7-1-2016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556E751-3A8F-4B35-8C97-726592EAEB79}" type="slidenum">
              <a:rPr lang="nl-NL" smtClean="0"/>
              <a:t>‹nr.›</a:t>
            </a:fld>
            <a:endParaRPr lang="nl-NL"/>
          </a:p>
        </p:txBody>
      </p:sp>
    </p:spTree>
    <p:extLst>
      <p:ext uri="{BB962C8B-B14F-4D97-AF65-F5344CB8AC3E}">
        <p14:creationId xmlns:p14="http://schemas.microsoft.com/office/powerpoint/2010/main" val="577960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CE933C-83DF-4A90-9B11-A5FC1A480D5F}" type="datetimeFigureOut">
              <a:rPr lang="nl-NL" smtClean="0"/>
              <a:t>7-1-2016</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6E751-3A8F-4B35-8C97-726592EAEB79}" type="slidenum">
              <a:rPr lang="nl-NL" smtClean="0"/>
              <a:t>‹nr.›</a:t>
            </a:fld>
            <a:endParaRPr lang="nl-NL"/>
          </a:p>
        </p:txBody>
      </p:sp>
    </p:spTree>
    <p:extLst>
      <p:ext uri="{BB962C8B-B14F-4D97-AF65-F5344CB8AC3E}">
        <p14:creationId xmlns:p14="http://schemas.microsoft.com/office/powerpoint/2010/main" val="144688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latin typeface="Arial" panose="020B0604020202020204" pitchFamily="34" charset="0"/>
                <a:cs typeface="Arial" panose="020B0604020202020204" pitchFamily="34" charset="0"/>
              </a:rPr>
              <a:t>Voorzetsels</a:t>
            </a:r>
            <a:endParaRPr lang="nl-NL" dirty="0">
              <a:latin typeface="Arial" panose="020B0604020202020204" pitchFamily="34" charset="0"/>
              <a:cs typeface="Arial" panose="020B0604020202020204" pitchFamily="34" charset="0"/>
            </a:endParaRPr>
          </a:p>
        </p:txBody>
      </p:sp>
      <p:sp>
        <p:nvSpPr>
          <p:cNvPr id="3" name="Ondertitel 2"/>
          <p:cNvSpPr>
            <a:spLocks noGrp="1"/>
          </p:cNvSpPr>
          <p:nvPr>
            <p:ph type="subTitle" idx="1"/>
          </p:nvPr>
        </p:nvSpPr>
        <p:spPr/>
        <p:txBody>
          <a:bodyPr/>
          <a:lstStyle/>
          <a:p>
            <a:r>
              <a:rPr lang="nl-NL" dirty="0" smtClean="0">
                <a:latin typeface="Arial" panose="020B0604020202020204" pitchFamily="34" charset="0"/>
                <a:cs typeface="Arial" panose="020B0604020202020204" pitchFamily="34" charset="0"/>
              </a:rPr>
              <a:t>Vaste voorzetsels en keuzevoorzetsels</a:t>
            </a:r>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9416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latin typeface="Arial" panose="020B0604020202020204" pitchFamily="34" charset="0"/>
                <a:cs typeface="Arial" panose="020B0604020202020204" pitchFamily="34" charset="0"/>
              </a:rPr>
              <a:t>Vaste voorzetsels met een 3</a:t>
            </a:r>
            <a:r>
              <a:rPr lang="nl-NL" baseline="30000" dirty="0" smtClean="0">
                <a:latin typeface="Arial" panose="020B0604020202020204" pitchFamily="34" charset="0"/>
                <a:cs typeface="Arial" panose="020B0604020202020204" pitchFamily="34" charset="0"/>
              </a:rPr>
              <a:t>e</a:t>
            </a:r>
            <a:r>
              <a:rPr lang="nl-NL" dirty="0" smtClean="0">
                <a:latin typeface="Arial" panose="020B0604020202020204" pitchFamily="34" charset="0"/>
                <a:cs typeface="Arial" panose="020B0604020202020204" pitchFamily="34" charset="0"/>
              </a:rPr>
              <a:t> naamval</a:t>
            </a:r>
            <a:endParaRPr lang="nl-NL"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dirty="0" smtClean="0">
                <a:latin typeface="Arial" panose="020B0604020202020204" pitchFamily="34" charset="0"/>
                <a:cs typeface="Arial" panose="020B0604020202020204" pitchFamily="34" charset="0"/>
              </a:rPr>
              <a:t>De volgende voorzetsels krijgen </a:t>
            </a:r>
            <a:r>
              <a:rPr lang="nl-NL" i="1" dirty="0" smtClean="0">
                <a:latin typeface="Arial" panose="020B0604020202020204" pitchFamily="34" charset="0"/>
                <a:cs typeface="Arial" panose="020B0604020202020204" pitchFamily="34" charset="0"/>
              </a:rPr>
              <a:t>altijd</a:t>
            </a:r>
            <a:r>
              <a:rPr lang="nl-NL" dirty="0" smtClean="0">
                <a:latin typeface="Arial" panose="020B0604020202020204" pitchFamily="34" charset="0"/>
                <a:cs typeface="Arial" panose="020B0604020202020204" pitchFamily="34" charset="0"/>
              </a:rPr>
              <a:t> een 3</a:t>
            </a:r>
            <a:r>
              <a:rPr lang="nl-NL" baseline="30000" dirty="0" smtClean="0">
                <a:latin typeface="Arial" panose="020B0604020202020204" pitchFamily="34" charset="0"/>
                <a:cs typeface="Arial" panose="020B0604020202020204" pitchFamily="34" charset="0"/>
              </a:rPr>
              <a:t>e</a:t>
            </a:r>
            <a:r>
              <a:rPr lang="nl-NL" dirty="0" smtClean="0">
                <a:latin typeface="Arial" panose="020B0604020202020204" pitchFamily="34" charset="0"/>
                <a:cs typeface="Arial" panose="020B0604020202020204" pitchFamily="34" charset="0"/>
              </a:rPr>
              <a:t> naamval:</a:t>
            </a:r>
          </a:p>
          <a:p>
            <a:r>
              <a:rPr lang="nl-NL" dirty="0" err="1">
                <a:latin typeface="Arial" panose="020B0604020202020204" pitchFamily="34" charset="0"/>
                <a:cs typeface="Arial" panose="020B0604020202020204" pitchFamily="34" charset="0"/>
              </a:rPr>
              <a:t>a</a:t>
            </a:r>
            <a:r>
              <a:rPr lang="nl-NL" dirty="0" err="1" smtClean="0">
                <a:latin typeface="Arial" panose="020B0604020202020204" pitchFamily="34" charset="0"/>
                <a:cs typeface="Arial" panose="020B0604020202020204" pitchFamily="34" charset="0"/>
              </a:rPr>
              <a:t>us</a:t>
            </a:r>
            <a:r>
              <a:rPr lang="nl-NL" dirty="0" smtClean="0">
                <a:latin typeface="Arial" panose="020B0604020202020204" pitchFamily="34" charset="0"/>
                <a:cs typeface="Arial" panose="020B0604020202020204" pitchFamily="34" charset="0"/>
              </a:rPr>
              <a:t>			</a:t>
            </a:r>
          </a:p>
          <a:p>
            <a:r>
              <a:rPr lang="nl-NL" dirty="0">
                <a:latin typeface="Arial" panose="020B0604020202020204" pitchFamily="34" charset="0"/>
                <a:cs typeface="Arial" panose="020B0604020202020204" pitchFamily="34" charset="0"/>
              </a:rPr>
              <a:t>b</a:t>
            </a:r>
            <a:r>
              <a:rPr lang="nl-NL" dirty="0" smtClean="0">
                <a:latin typeface="Arial" panose="020B0604020202020204" pitchFamily="34" charset="0"/>
                <a:cs typeface="Arial" panose="020B0604020202020204" pitchFamily="34" charset="0"/>
              </a:rPr>
              <a:t>ei</a:t>
            </a:r>
          </a:p>
          <a:p>
            <a:r>
              <a:rPr lang="nl-NL" dirty="0" err="1">
                <a:latin typeface="Arial" panose="020B0604020202020204" pitchFamily="34" charset="0"/>
                <a:cs typeface="Arial" panose="020B0604020202020204" pitchFamily="34" charset="0"/>
              </a:rPr>
              <a:t>m</a:t>
            </a:r>
            <a:r>
              <a:rPr lang="nl-NL" dirty="0" err="1" smtClean="0">
                <a:latin typeface="Arial" panose="020B0604020202020204" pitchFamily="34" charset="0"/>
                <a:cs typeface="Arial" panose="020B0604020202020204" pitchFamily="34" charset="0"/>
              </a:rPr>
              <a:t>it</a:t>
            </a:r>
            <a:endParaRPr lang="nl-NL" dirty="0" smtClean="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n</a:t>
            </a:r>
            <a:r>
              <a:rPr lang="nl-NL" dirty="0" err="1" smtClean="0">
                <a:latin typeface="Arial" panose="020B0604020202020204" pitchFamily="34" charset="0"/>
                <a:cs typeface="Arial" panose="020B0604020202020204" pitchFamily="34" charset="0"/>
              </a:rPr>
              <a:t>ach</a:t>
            </a:r>
            <a:endParaRPr lang="nl-NL" dirty="0" smtClean="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s</a:t>
            </a:r>
            <a:r>
              <a:rPr lang="nl-NL" dirty="0" err="1" smtClean="0">
                <a:latin typeface="Arial" panose="020B0604020202020204" pitchFamily="34" charset="0"/>
                <a:cs typeface="Arial" panose="020B0604020202020204" pitchFamily="34" charset="0"/>
              </a:rPr>
              <a:t>eit</a:t>
            </a:r>
            <a:endParaRPr lang="nl-NL" dirty="0" smtClean="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v</a:t>
            </a:r>
            <a:r>
              <a:rPr lang="nl-NL" dirty="0" err="1" smtClean="0">
                <a:latin typeface="Arial" panose="020B0604020202020204" pitchFamily="34" charset="0"/>
                <a:cs typeface="Arial" panose="020B0604020202020204" pitchFamily="34" charset="0"/>
              </a:rPr>
              <a:t>on</a:t>
            </a:r>
            <a:endParaRPr lang="nl-NL" dirty="0" smtClean="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z</a:t>
            </a:r>
            <a:r>
              <a:rPr lang="nl-NL" dirty="0" err="1" smtClean="0">
                <a:latin typeface="Arial" panose="020B0604020202020204" pitchFamily="34" charset="0"/>
                <a:cs typeface="Arial" panose="020B0604020202020204" pitchFamily="34" charset="0"/>
              </a:rPr>
              <a:t>u</a:t>
            </a:r>
            <a:endParaRPr lang="nl-NL" dirty="0" smtClean="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a</a:t>
            </a:r>
            <a:r>
              <a:rPr lang="nl-NL" dirty="0" err="1" smtClean="0">
                <a:latin typeface="Arial" panose="020B0604020202020204" pitchFamily="34" charset="0"/>
                <a:cs typeface="Arial" panose="020B0604020202020204" pitchFamily="34" charset="0"/>
              </a:rPr>
              <a:t>ußer</a:t>
            </a:r>
            <a:endParaRPr lang="nl-NL" dirty="0" smtClean="0">
              <a:latin typeface="Arial" panose="020B0604020202020204" pitchFamily="34" charset="0"/>
              <a:cs typeface="Arial" panose="020B0604020202020204" pitchFamily="34" charset="0"/>
            </a:endParaRPr>
          </a:p>
          <a:p>
            <a:r>
              <a:rPr lang="nl-NL" dirty="0" err="1" smtClean="0">
                <a:latin typeface="Arial" panose="020B0604020202020204" pitchFamily="34" charset="0"/>
                <a:cs typeface="Arial" panose="020B0604020202020204" pitchFamily="34" charset="0"/>
              </a:rPr>
              <a:t>entgegen</a:t>
            </a:r>
            <a:endParaRPr lang="nl-NL" dirty="0" smtClean="0">
              <a:latin typeface="Arial" panose="020B0604020202020204" pitchFamily="34" charset="0"/>
              <a:cs typeface="Arial" panose="020B0604020202020204" pitchFamily="34" charset="0"/>
            </a:endParaRPr>
          </a:p>
          <a:p>
            <a:r>
              <a:rPr lang="nl-NL" dirty="0" err="1" smtClean="0">
                <a:latin typeface="Arial" panose="020B0604020202020204" pitchFamily="34" charset="0"/>
                <a:cs typeface="Arial" panose="020B0604020202020204" pitchFamily="34" charset="0"/>
              </a:rPr>
              <a:t>gegenüber</a:t>
            </a:r>
            <a:endParaRPr lang="nl-NL" dirty="0">
              <a:latin typeface="Arial" panose="020B0604020202020204" pitchFamily="34" charset="0"/>
              <a:cs typeface="Arial" panose="020B0604020202020204" pitchFamily="34" charset="0"/>
            </a:endParaRPr>
          </a:p>
        </p:txBody>
      </p:sp>
      <p:sp>
        <p:nvSpPr>
          <p:cNvPr id="5" name="Tekstvak 4"/>
          <p:cNvSpPr txBox="1"/>
          <p:nvPr/>
        </p:nvSpPr>
        <p:spPr>
          <a:xfrm>
            <a:off x="3491345" y="2196935"/>
            <a:ext cx="7030193" cy="378565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nl-NL" sz="2400" dirty="0" err="1" smtClean="0">
                <a:latin typeface="Arial" panose="020B0604020202020204" pitchFamily="34" charset="0"/>
                <a:cs typeface="Arial" panose="020B0604020202020204" pitchFamily="34" charset="0"/>
              </a:rPr>
              <a:t>Ich</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komme</a:t>
            </a:r>
            <a:r>
              <a:rPr lang="nl-NL" sz="2400" dirty="0" smtClean="0">
                <a:latin typeface="Arial" panose="020B0604020202020204" pitchFamily="34" charset="0"/>
                <a:cs typeface="Arial" panose="020B0604020202020204" pitchFamily="34" charset="0"/>
              </a:rPr>
              <a:t> </a:t>
            </a:r>
            <a:r>
              <a:rPr lang="nl-NL" sz="2400" b="1" dirty="0" err="1" smtClean="0">
                <a:latin typeface="Arial" panose="020B0604020202020204" pitchFamily="34" charset="0"/>
                <a:cs typeface="Arial" panose="020B0604020202020204" pitchFamily="34" charset="0"/>
              </a:rPr>
              <a:t>aus</a:t>
            </a:r>
            <a:r>
              <a:rPr lang="nl-NL" sz="2400" b="1" dirty="0" smtClean="0">
                <a:latin typeface="Arial" panose="020B0604020202020204" pitchFamily="34" charset="0"/>
                <a:cs typeface="Arial" panose="020B0604020202020204" pitchFamily="34" charset="0"/>
              </a:rPr>
              <a:t> </a:t>
            </a:r>
            <a:r>
              <a:rPr lang="nl-NL" sz="2400" dirty="0" smtClean="0">
                <a:latin typeface="Arial" panose="020B0604020202020204" pitchFamily="34" charset="0"/>
                <a:cs typeface="Arial" panose="020B0604020202020204" pitchFamily="34" charset="0"/>
              </a:rPr>
              <a:t>der Schweiz. </a:t>
            </a:r>
          </a:p>
          <a:p>
            <a:r>
              <a:rPr lang="nl-NL" sz="2400" dirty="0" smtClean="0">
                <a:latin typeface="Arial" panose="020B0604020202020204" pitchFamily="34" charset="0"/>
                <a:cs typeface="Arial" panose="020B0604020202020204" pitchFamily="34" charset="0"/>
              </a:rPr>
              <a:t>Er </a:t>
            </a:r>
            <a:r>
              <a:rPr lang="nl-NL" sz="2400" dirty="0" err="1" smtClean="0">
                <a:latin typeface="Arial" panose="020B0604020202020204" pitchFamily="34" charset="0"/>
                <a:cs typeface="Arial" panose="020B0604020202020204" pitchFamily="34" charset="0"/>
              </a:rPr>
              <a:t>lebt</a:t>
            </a:r>
            <a:r>
              <a:rPr lang="nl-NL" sz="2400" dirty="0" smtClean="0">
                <a:latin typeface="Arial" panose="020B0604020202020204" pitchFamily="34" charset="0"/>
                <a:cs typeface="Arial" panose="020B0604020202020204" pitchFamily="34" charset="0"/>
              </a:rPr>
              <a:t> </a:t>
            </a:r>
            <a:r>
              <a:rPr lang="nl-NL" sz="2400" b="1" dirty="0" smtClean="0">
                <a:latin typeface="Arial" panose="020B0604020202020204" pitchFamily="34" charset="0"/>
                <a:cs typeface="Arial" panose="020B0604020202020204" pitchFamily="34" charset="0"/>
              </a:rPr>
              <a:t>bei </a:t>
            </a:r>
            <a:r>
              <a:rPr lang="nl-NL" sz="2400" dirty="0" smtClean="0">
                <a:latin typeface="Arial" panose="020B0604020202020204" pitchFamily="34" charset="0"/>
                <a:cs typeface="Arial" panose="020B0604020202020204" pitchFamily="34" charset="0"/>
              </a:rPr>
              <a:t>seiner Tante. </a:t>
            </a:r>
          </a:p>
          <a:p>
            <a:r>
              <a:rPr lang="nl-NL" sz="2400" dirty="0" err="1" smtClean="0">
                <a:latin typeface="Arial" panose="020B0604020202020204" pitchFamily="34" charset="0"/>
                <a:cs typeface="Arial" panose="020B0604020202020204" pitchFamily="34" charset="0"/>
              </a:rPr>
              <a:t>Gehst</a:t>
            </a:r>
            <a:r>
              <a:rPr lang="nl-NL" sz="2400" dirty="0" smtClean="0">
                <a:latin typeface="Arial" panose="020B0604020202020204" pitchFamily="34" charset="0"/>
                <a:cs typeface="Arial" panose="020B0604020202020204" pitchFamily="34" charset="0"/>
              </a:rPr>
              <a:t> du </a:t>
            </a:r>
            <a:r>
              <a:rPr lang="nl-NL" sz="2400" b="1" dirty="0" err="1" smtClean="0">
                <a:latin typeface="Arial" panose="020B0604020202020204" pitchFamily="34" charset="0"/>
                <a:cs typeface="Arial" panose="020B0604020202020204" pitchFamily="34" charset="0"/>
              </a:rPr>
              <a:t>mit</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deinem</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Freund</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mit</a:t>
            </a:r>
            <a:r>
              <a:rPr lang="nl-NL" sz="2400" dirty="0" smtClean="0">
                <a:latin typeface="Arial" panose="020B0604020202020204" pitchFamily="34" charset="0"/>
                <a:cs typeface="Arial" panose="020B0604020202020204" pitchFamily="34" charset="0"/>
              </a:rPr>
              <a:t>?</a:t>
            </a:r>
          </a:p>
          <a:p>
            <a:r>
              <a:rPr lang="nl-NL" sz="2400" dirty="0" err="1" smtClean="0">
                <a:latin typeface="Arial" panose="020B0604020202020204" pitchFamily="34" charset="0"/>
                <a:cs typeface="Arial" panose="020B0604020202020204" pitchFamily="34" charset="0"/>
              </a:rPr>
              <a:t>Ich</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fahre</a:t>
            </a:r>
            <a:r>
              <a:rPr lang="nl-NL" sz="2400" dirty="0" smtClean="0">
                <a:latin typeface="Arial" panose="020B0604020202020204" pitchFamily="34" charset="0"/>
                <a:cs typeface="Arial" panose="020B0604020202020204" pitchFamily="34" charset="0"/>
              </a:rPr>
              <a:t> </a:t>
            </a:r>
            <a:r>
              <a:rPr lang="nl-NL" sz="2400" b="1" dirty="0" err="1" smtClean="0">
                <a:latin typeface="Arial" panose="020B0604020202020204" pitchFamily="34" charset="0"/>
                <a:cs typeface="Arial" panose="020B0604020202020204" pitchFamily="34" charset="0"/>
              </a:rPr>
              <a:t>nach</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meinen</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Eltern</a:t>
            </a:r>
            <a:r>
              <a:rPr lang="nl-NL" sz="2400" dirty="0" smtClean="0">
                <a:latin typeface="Arial" panose="020B0604020202020204" pitchFamily="34" charset="0"/>
                <a:cs typeface="Arial" panose="020B0604020202020204" pitchFamily="34" charset="0"/>
              </a:rPr>
              <a:t>.</a:t>
            </a:r>
          </a:p>
          <a:p>
            <a:r>
              <a:rPr lang="nl-NL" sz="2400" b="1" dirty="0" err="1" smtClean="0">
                <a:latin typeface="Arial" panose="020B0604020202020204" pitchFamily="34" charset="0"/>
                <a:cs typeface="Arial" panose="020B0604020202020204" pitchFamily="34" charset="0"/>
              </a:rPr>
              <a:t>Seit</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diesem</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Jahr</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wohnt</a:t>
            </a:r>
            <a:r>
              <a:rPr lang="nl-NL" sz="2400" dirty="0" smtClean="0">
                <a:latin typeface="Arial" panose="020B0604020202020204" pitchFamily="34" charset="0"/>
                <a:cs typeface="Arial" panose="020B0604020202020204" pitchFamily="34" charset="0"/>
              </a:rPr>
              <a:t> er in Oss.</a:t>
            </a:r>
          </a:p>
          <a:p>
            <a:r>
              <a:rPr lang="nl-NL" sz="2400" dirty="0" err="1" smtClean="0">
                <a:latin typeface="Arial" panose="020B0604020202020204" pitchFamily="34" charset="0"/>
                <a:cs typeface="Arial" panose="020B0604020202020204" pitchFamily="34" charset="0"/>
              </a:rPr>
              <a:t>Ich</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bekomme</a:t>
            </a:r>
            <a:r>
              <a:rPr lang="nl-NL" sz="2400" dirty="0" smtClean="0">
                <a:latin typeface="Arial" panose="020B0604020202020204" pitchFamily="34" charset="0"/>
                <a:cs typeface="Arial" panose="020B0604020202020204" pitchFamily="34" charset="0"/>
              </a:rPr>
              <a:t> das </a:t>
            </a:r>
            <a:r>
              <a:rPr lang="nl-NL" sz="2400" dirty="0" err="1" smtClean="0">
                <a:latin typeface="Arial" panose="020B0604020202020204" pitchFamily="34" charset="0"/>
                <a:cs typeface="Arial" panose="020B0604020202020204" pitchFamily="34" charset="0"/>
              </a:rPr>
              <a:t>Buch</a:t>
            </a:r>
            <a:r>
              <a:rPr lang="nl-NL" sz="2400" dirty="0" smtClean="0">
                <a:latin typeface="Arial" panose="020B0604020202020204" pitchFamily="34" charset="0"/>
                <a:cs typeface="Arial" panose="020B0604020202020204" pitchFamily="34" charset="0"/>
              </a:rPr>
              <a:t> </a:t>
            </a:r>
            <a:r>
              <a:rPr lang="nl-NL" sz="2400" b="1" dirty="0" err="1" smtClean="0">
                <a:latin typeface="Arial" panose="020B0604020202020204" pitchFamily="34" charset="0"/>
                <a:cs typeface="Arial" panose="020B0604020202020204" pitchFamily="34" charset="0"/>
              </a:rPr>
              <a:t>von</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meiner</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Schwester</a:t>
            </a:r>
            <a:r>
              <a:rPr lang="nl-NL" sz="2400" dirty="0" smtClean="0">
                <a:latin typeface="Arial" panose="020B0604020202020204" pitchFamily="34" charset="0"/>
                <a:cs typeface="Arial" panose="020B0604020202020204" pitchFamily="34" charset="0"/>
              </a:rPr>
              <a:t>.</a:t>
            </a:r>
          </a:p>
          <a:p>
            <a:r>
              <a:rPr lang="nl-NL" sz="2400" dirty="0" smtClean="0">
                <a:latin typeface="Arial" panose="020B0604020202020204" pitchFamily="34" charset="0"/>
                <a:cs typeface="Arial" panose="020B0604020202020204" pitchFamily="34" charset="0"/>
              </a:rPr>
              <a:t>Das Auto </a:t>
            </a:r>
            <a:r>
              <a:rPr lang="nl-NL" sz="2400" dirty="0" err="1" smtClean="0">
                <a:latin typeface="Arial" panose="020B0604020202020204" pitchFamily="34" charset="0"/>
                <a:cs typeface="Arial" panose="020B0604020202020204" pitchFamily="34" charset="0"/>
              </a:rPr>
              <a:t>geht</a:t>
            </a:r>
            <a:r>
              <a:rPr lang="nl-NL" sz="2400" dirty="0" smtClean="0">
                <a:latin typeface="Arial" panose="020B0604020202020204" pitchFamily="34" charset="0"/>
                <a:cs typeface="Arial" panose="020B0604020202020204" pitchFamily="34" charset="0"/>
              </a:rPr>
              <a:t> </a:t>
            </a:r>
            <a:r>
              <a:rPr lang="nl-NL" sz="2400" b="1" dirty="0" err="1" smtClean="0">
                <a:latin typeface="Arial" panose="020B0604020202020204" pitchFamily="34" charset="0"/>
                <a:cs typeface="Arial" panose="020B0604020202020204" pitchFamily="34" charset="0"/>
              </a:rPr>
              <a:t>zu</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dem</a:t>
            </a:r>
            <a:r>
              <a:rPr lang="nl-NL" sz="2400" dirty="0" smtClean="0">
                <a:latin typeface="Arial" panose="020B0604020202020204" pitchFamily="34" charset="0"/>
                <a:cs typeface="Arial" panose="020B0604020202020204" pitchFamily="34" charset="0"/>
              </a:rPr>
              <a:t>  Garage.</a:t>
            </a:r>
          </a:p>
          <a:p>
            <a:r>
              <a:rPr lang="nl-NL" sz="2400" b="1" dirty="0" err="1" smtClean="0">
                <a:latin typeface="Arial" panose="020B0604020202020204" pitchFamily="34" charset="0"/>
                <a:cs typeface="Arial" panose="020B0604020202020204" pitchFamily="34" charset="0"/>
              </a:rPr>
              <a:t>Außer</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dem</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letzten</a:t>
            </a:r>
            <a:r>
              <a:rPr lang="nl-NL" sz="2400" dirty="0" smtClean="0">
                <a:latin typeface="Arial" panose="020B0604020202020204" pitchFamily="34" charset="0"/>
                <a:cs typeface="Arial" panose="020B0604020202020204" pitchFamily="34" charset="0"/>
              </a:rPr>
              <a:t> Tag war das </a:t>
            </a:r>
            <a:r>
              <a:rPr lang="nl-NL" sz="2400" dirty="0" err="1" smtClean="0">
                <a:latin typeface="Arial" panose="020B0604020202020204" pitchFamily="34" charset="0"/>
                <a:cs typeface="Arial" panose="020B0604020202020204" pitchFamily="34" charset="0"/>
              </a:rPr>
              <a:t>Wetter</a:t>
            </a:r>
            <a:r>
              <a:rPr lang="nl-NL" sz="2400" dirty="0" smtClean="0">
                <a:latin typeface="Arial" panose="020B0604020202020204" pitchFamily="34" charset="0"/>
                <a:cs typeface="Arial" panose="020B0604020202020204" pitchFamily="34" charset="0"/>
              </a:rPr>
              <a:t> gut.</a:t>
            </a:r>
          </a:p>
          <a:p>
            <a:r>
              <a:rPr lang="nl-NL" sz="2400" dirty="0" smtClean="0">
                <a:latin typeface="Arial" panose="020B0604020202020204" pitchFamily="34" charset="0"/>
                <a:cs typeface="Arial" panose="020B0604020202020204" pitchFamily="34" charset="0"/>
              </a:rPr>
              <a:t>Der </a:t>
            </a:r>
            <a:r>
              <a:rPr lang="nl-NL" sz="2400" dirty="0" err="1" smtClean="0">
                <a:latin typeface="Arial" panose="020B0604020202020204" pitchFamily="34" charset="0"/>
                <a:cs typeface="Arial" panose="020B0604020202020204" pitchFamily="34" charset="0"/>
              </a:rPr>
              <a:t>Strömung</a:t>
            </a:r>
            <a:r>
              <a:rPr lang="nl-NL" sz="2400" dirty="0" smtClean="0">
                <a:latin typeface="Arial" panose="020B0604020202020204" pitchFamily="34" charset="0"/>
                <a:cs typeface="Arial" panose="020B0604020202020204" pitchFamily="34" charset="0"/>
              </a:rPr>
              <a:t> </a:t>
            </a:r>
            <a:r>
              <a:rPr lang="nl-NL" sz="2400" b="1" dirty="0" err="1" smtClean="0">
                <a:latin typeface="Arial" panose="020B0604020202020204" pitchFamily="34" charset="0"/>
                <a:cs typeface="Arial" panose="020B0604020202020204" pitchFamily="34" charset="0"/>
              </a:rPr>
              <a:t>entgegen</a:t>
            </a:r>
            <a:r>
              <a:rPr lang="nl-NL" sz="2400" dirty="0" smtClean="0">
                <a:latin typeface="Arial" panose="020B0604020202020204" pitchFamily="34" charset="0"/>
                <a:cs typeface="Arial" panose="020B0604020202020204" pitchFamily="34" charset="0"/>
              </a:rPr>
              <a:t> lief </a:t>
            </a:r>
            <a:r>
              <a:rPr lang="nl-NL" sz="2400" dirty="0" err="1" smtClean="0">
                <a:latin typeface="Arial" panose="020B0604020202020204" pitchFamily="34" charset="0"/>
                <a:cs typeface="Arial" panose="020B0604020202020204" pitchFamily="34" charset="0"/>
              </a:rPr>
              <a:t>ich</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durch</a:t>
            </a:r>
            <a:r>
              <a:rPr lang="nl-NL" sz="2400" dirty="0" smtClean="0">
                <a:latin typeface="Arial" panose="020B0604020202020204" pitchFamily="34" charset="0"/>
                <a:cs typeface="Arial" panose="020B0604020202020204" pitchFamily="34" charset="0"/>
              </a:rPr>
              <a:t> die </a:t>
            </a:r>
            <a:r>
              <a:rPr lang="nl-NL" sz="2400" dirty="0" err="1" smtClean="0">
                <a:latin typeface="Arial" panose="020B0604020202020204" pitchFamily="34" charset="0"/>
                <a:cs typeface="Arial" panose="020B0604020202020204" pitchFamily="34" charset="0"/>
              </a:rPr>
              <a:t>Straße</a:t>
            </a:r>
            <a:r>
              <a:rPr lang="nl-NL" sz="2400" dirty="0" smtClean="0">
                <a:latin typeface="Arial" panose="020B0604020202020204" pitchFamily="34" charset="0"/>
                <a:cs typeface="Arial" panose="020B0604020202020204" pitchFamily="34" charset="0"/>
              </a:rPr>
              <a:t>.</a:t>
            </a:r>
          </a:p>
          <a:p>
            <a:r>
              <a:rPr lang="nl-NL" sz="2400" dirty="0" smtClean="0">
                <a:latin typeface="Arial" panose="020B0604020202020204" pitchFamily="34" charset="0"/>
                <a:cs typeface="Arial" panose="020B0604020202020204" pitchFamily="34" charset="0"/>
              </a:rPr>
              <a:t>Die Post </a:t>
            </a:r>
            <a:r>
              <a:rPr lang="nl-NL" sz="2400" dirty="0" err="1" smtClean="0">
                <a:latin typeface="Arial" panose="020B0604020202020204" pitchFamily="34" charset="0"/>
                <a:cs typeface="Arial" panose="020B0604020202020204" pitchFamily="34" charset="0"/>
              </a:rPr>
              <a:t>ist</a:t>
            </a:r>
            <a:r>
              <a:rPr lang="nl-NL" sz="2400" dirty="0" smtClean="0">
                <a:latin typeface="Arial" panose="020B0604020202020204" pitchFamily="34" charset="0"/>
                <a:cs typeface="Arial" panose="020B0604020202020204" pitchFamily="34" charset="0"/>
              </a:rPr>
              <a:t> </a:t>
            </a:r>
            <a:r>
              <a:rPr lang="nl-NL" sz="2400" b="1" dirty="0" err="1" smtClean="0">
                <a:latin typeface="Arial" panose="020B0604020202020204" pitchFamily="34" charset="0"/>
                <a:cs typeface="Arial" panose="020B0604020202020204" pitchFamily="34" charset="0"/>
              </a:rPr>
              <a:t>gegenüber</a:t>
            </a:r>
            <a:r>
              <a:rPr lang="nl-NL" sz="2400" dirty="0" smtClean="0">
                <a:latin typeface="Arial" panose="020B0604020202020204" pitchFamily="34" charset="0"/>
                <a:cs typeface="Arial" panose="020B0604020202020204" pitchFamily="34" charset="0"/>
              </a:rPr>
              <a:t> </a:t>
            </a:r>
            <a:r>
              <a:rPr lang="nl-NL" sz="2400" dirty="0" err="1" smtClean="0">
                <a:latin typeface="Arial" panose="020B0604020202020204" pitchFamily="34" charset="0"/>
                <a:cs typeface="Arial" panose="020B0604020202020204" pitchFamily="34" charset="0"/>
              </a:rPr>
              <a:t>dem</a:t>
            </a:r>
            <a:r>
              <a:rPr lang="nl-NL" sz="2400" dirty="0" smtClean="0">
                <a:latin typeface="Arial" panose="020B0604020202020204" pitchFamily="34" charset="0"/>
                <a:cs typeface="Arial" panose="020B0604020202020204" pitchFamily="34" charset="0"/>
              </a:rPr>
              <a:t> Backer.</a:t>
            </a:r>
            <a:endParaRPr lang="nl-NL"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0126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latin typeface="Arial" panose="020B0604020202020204" pitchFamily="34" charset="0"/>
                <a:cs typeface="Arial" panose="020B0604020202020204" pitchFamily="34" charset="0"/>
              </a:rPr>
              <a:t>Vaste voorzetsels met een 4</a:t>
            </a:r>
            <a:r>
              <a:rPr lang="nl-NL" baseline="30000" dirty="0" smtClean="0">
                <a:latin typeface="Arial" panose="020B0604020202020204" pitchFamily="34" charset="0"/>
                <a:cs typeface="Arial" panose="020B0604020202020204" pitchFamily="34" charset="0"/>
              </a:rPr>
              <a:t>e</a:t>
            </a:r>
            <a:r>
              <a:rPr lang="nl-NL" dirty="0" smtClean="0">
                <a:latin typeface="Arial" panose="020B0604020202020204" pitchFamily="34" charset="0"/>
                <a:cs typeface="Arial" panose="020B0604020202020204" pitchFamily="34" charset="0"/>
              </a:rPr>
              <a:t> naamval</a:t>
            </a:r>
            <a:endParaRPr lang="nl-NL"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p:txBody>
          <a:bodyPr/>
          <a:lstStyle/>
          <a:p>
            <a:pPr marL="0" indent="0">
              <a:buNone/>
            </a:pPr>
            <a:r>
              <a:rPr lang="nl-NL" dirty="0" smtClean="0">
                <a:latin typeface="Arial" panose="020B0604020202020204" pitchFamily="34" charset="0"/>
                <a:cs typeface="Arial" panose="020B0604020202020204" pitchFamily="34" charset="0"/>
              </a:rPr>
              <a:t>De volgende voorzetsels krijgen </a:t>
            </a:r>
            <a:r>
              <a:rPr lang="nl-NL" i="1" dirty="0" smtClean="0">
                <a:latin typeface="Arial" panose="020B0604020202020204" pitchFamily="34" charset="0"/>
                <a:cs typeface="Arial" panose="020B0604020202020204" pitchFamily="34" charset="0"/>
              </a:rPr>
              <a:t>altijd</a:t>
            </a:r>
            <a:r>
              <a:rPr lang="nl-NL" dirty="0" smtClean="0">
                <a:latin typeface="Arial" panose="020B0604020202020204" pitchFamily="34" charset="0"/>
                <a:cs typeface="Arial" panose="020B0604020202020204" pitchFamily="34" charset="0"/>
              </a:rPr>
              <a:t> een 4</a:t>
            </a:r>
            <a:r>
              <a:rPr lang="nl-NL" baseline="30000" dirty="0" smtClean="0">
                <a:latin typeface="Arial" panose="020B0604020202020204" pitchFamily="34" charset="0"/>
                <a:cs typeface="Arial" panose="020B0604020202020204" pitchFamily="34" charset="0"/>
              </a:rPr>
              <a:t>e</a:t>
            </a:r>
            <a:r>
              <a:rPr lang="nl-NL" dirty="0" smtClean="0">
                <a:latin typeface="Arial" panose="020B0604020202020204" pitchFamily="34" charset="0"/>
                <a:cs typeface="Arial" panose="020B0604020202020204" pitchFamily="34" charset="0"/>
              </a:rPr>
              <a:t> naamval</a:t>
            </a:r>
          </a:p>
          <a:p>
            <a:r>
              <a:rPr lang="nl-NL" dirty="0" err="1" smtClean="0">
                <a:latin typeface="Arial" panose="020B0604020202020204" pitchFamily="34" charset="0"/>
                <a:cs typeface="Arial" panose="020B0604020202020204" pitchFamily="34" charset="0"/>
              </a:rPr>
              <a:t>Durch</a:t>
            </a:r>
            <a:r>
              <a:rPr lang="nl-NL" dirty="0" smtClean="0">
                <a:latin typeface="Arial" panose="020B0604020202020204" pitchFamily="34" charset="0"/>
                <a:cs typeface="Arial" panose="020B0604020202020204" pitchFamily="34" charset="0"/>
              </a:rPr>
              <a:t> </a:t>
            </a:r>
            <a:endParaRPr lang="nl-NL" dirty="0" smtClean="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f</a:t>
            </a:r>
            <a:r>
              <a:rPr lang="nl-NL" dirty="0" err="1" smtClean="0">
                <a:latin typeface="Arial" panose="020B0604020202020204" pitchFamily="34" charset="0"/>
                <a:cs typeface="Arial" panose="020B0604020202020204" pitchFamily="34" charset="0"/>
              </a:rPr>
              <a:t>ür</a:t>
            </a:r>
            <a:endParaRPr lang="nl-NL" dirty="0" smtClean="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g</a:t>
            </a:r>
            <a:r>
              <a:rPr lang="nl-NL" dirty="0" err="1" smtClean="0">
                <a:latin typeface="Arial" panose="020B0604020202020204" pitchFamily="34" charset="0"/>
                <a:cs typeface="Arial" panose="020B0604020202020204" pitchFamily="34" charset="0"/>
              </a:rPr>
              <a:t>egen</a:t>
            </a:r>
            <a:endParaRPr lang="nl-NL" dirty="0" smtClean="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o</a:t>
            </a:r>
            <a:r>
              <a:rPr lang="nl-NL" dirty="0" err="1" smtClean="0">
                <a:latin typeface="Arial" panose="020B0604020202020204" pitchFamily="34" charset="0"/>
                <a:cs typeface="Arial" panose="020B0604020202020204" pitchFamily="34" charset="0"/>
              </a:rPr>
              <a:t>hne</a:t>
            </a:r>
            <a:endParaRPr lang="nl-NL" dirty="0" smtClean="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u</a:t>
            </a:r>
            <a:r>
              <a:rPr lang="nl-NL" dirty="0" err="1" smtClean="0">
                <a:latin typeface="Arial" panose="020B0604020202020204" pitchFamily="34" charset="0"/>
                <a:cs typeface="Arial" panose="020B0604020202020204" pitchFamily="34" charset="0"/>
              </a:rPr>
              <a:t>m</a:t>
            </a:r>
            <a:endParaRPr lang="nl-NL" dirty="0" smtClean="0">
              <a:latin typeface="Arial" panose="020B0604020202020204" pitchFamily="34" charset="0"/>
              <a:cs typeface="Arial" panose="020B0604020202020204" pitchFamily="34" charset="0"/>
            </a:endParaRPr>
          </a:p>
          <a:p>
            <a:r>
              <a:rPr lang="nl-NL" dirty="0">
                <a:latin typeface="Arial" panose="020B0604020202020204" pitchFamily="34" charset="0"/>
                <a:cs typeface="Arial" panose="020B0604020202020204" pitchFamily="34" charset="0"/>
              </a:rPr>
              <a:t>b</a:t>
            </a:r>
            <a:r>
              <a:rPr lang="nl-NL" dirty="0" smtClean="0">
                <a:latin typeface="Arial" panose="020B0604020202020204" pitchFamily="34" charset="0"/>
                <a:cs typeface="Arial" panose="020B0604020202020204" pitchFamily="34" charset="0"/>
              </a:rPr>
              <a:t>is</a:t>
            </a:r>
          </a:p>
          <a:p>
            <a:r>
              <a:rPr lang="nl-NL" dirty="0" err="1" smtClean="0">
                <a:latin typeface="Arial" panose="020B0604020202020204" pitchFamily="34" charset="0"/>
                <a:cs typeface="Arial" panose="020B0604020202020204" pitchFamily="34" charset="0"/>
              </a:rPr>
              <a:t>entlang</a:t>
            </a:r>
            <a:endParaRPr lang="nl-NL" dirty="0">
              <a:latin typeface="Arial" panose="020B0604020202020204" pitchFamily="34" charset="0"/>
              <a:cs typeface="Arial" panose="020B0604020202020204" pitchFamily="34" charset="0"/>
            </a:endParaRPr>
          </a:p>
        </p:txBody>
      </p:sp>
      <p:sp>
        <p:nvSpPr>
          <p:cNvPr id="4" name="Tekstvak 3"/>
          <p:cNvSpPr txBox="1"/>
          <p:nvPr/>
        </p:nvSpPr>
        <p:spPr>
          <a:xfrm>
            <a:off x="3491345" y="2291938"/>
            <a:ext cx="7018317" cy="403187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nl-NL" sz="3200" dirty="0" err="1" smtClean="0">
                <a:latin typeface="Arial" panose="020B0604020202020204" pitchFamily="34" charset="0"/>
                <a:cs typeface="Arial" panose="020B0604020202020204" pitchFamily="34" charset="0"/>
              </a:rPr>
              <a:t>Ich</a:t>
            </a:r>
            <a:r>
              <a:rPr lang="nl-NL" sz="3200" dirty="0" smtClean="0">
                <a:latin typeface="Arial" panose="020B0604020202020204" pitchFamily="34" charset="0"/>
                <a:cs typeface="Arial" panose="020B0604020202020204" pitchFamily="34" charset="0"/>
              </a:rPr>
              <a:t> </a:t>
            </a:r>
            <a:r>
              <a:rPr lang="nl-NL" sz="3200" dirty="0" err="1" smtClean="0">
                <a:latin typeface="Arial" panose="020B0604020202020204" pitchFamily="34" charset="0"/>
                <a:cs typeface="Arial" panose="020B0604020202020204" pitchFamily="34" charset="0"/>
              </a:rPr>
              <a:t>laufe</a:t>
            </a:r>
            <a:r>
              <a:rPr lang="nl-NL" sz="3200" dirty="0" smtClean="0">
                <a:latin typeface="Arial" panose="020B0604020202020204" pitchFamily="34" charset="0"/>
                <a:cs typeface="Arial" panose="020B0604020202020204" pitchFamily="34" charset="0"/>
              </a:rPr>
              <a:t> </a:t>
            </a:r>
            <a:r>
              <a:rPr lang="nl-NL" sz="3200" b="1" dirty="0" err="1" smtClean="0">
                <a:latin typeface="Arial" panose="020B0604020202020204" pitchFamily="34" charset="0"/>
                <a:cs typeface="Arial" panose="020B0604020202020204" pitchFamily="34" charset="0"/>
              </a:rPr>
              <a:t>durch</a:t>
            </a:r>
            <a:r>
              <a:rPr lang="nl-NL" sz="3200" b="1" dirty="0" smtClean="0">
                <a:latin typeface="Arial" panose="020B0604020202020204" pitchFamily="34" charset="0"/>
                <a:cs typeface="Arial" panose="020B0604020202020204" pitchFamily="34" charset="0"/>
              </a:rPr>
              <a:t> </a:t>
            </a:r>
            <a:r>
              <a:rPr lang="nl-NL" sz="3200" dirty="0" smtClean="0">
                <a:latin typeface="Arial" panose="020B0604020202020204" pitchFamily="34" charset="0"/>
                <a:cs typeface="Arial" panose="020B0604020202020204" pitchFamily="34" charset="0"/>
              </a:rPr>
              <a:t>die </a:t>
            </a:r>
            <a:r>
              <a:rPr lang="nl-NL" sz="3200" dirty="0" err="1" smtClean="0">
                <a:latin typeface="Arial" panose="020B0604020202020204" pitchFamily="34" charset="0"/>
                <a:cs typeface="Arial" panose="020B0604020202020204" pitchFamily="34" charset="0"/>
              </a:rPr>
              <a:t>Stadt</a:t>
            </a:r>
            <a:r>
              <a:rPr lang="nl-NL" sz="3200" dirty="0" smtClean="0">
                <a:latin typeface="Arial" panose="020B0604020202020204" pitchFamily="34" charset="0"/>
                <a:cs typeface="Arial" panose="020B0604020202020204" pitchFamily="34" charset="0"/>
              </a:rPr>
              <a:t>.</a:t>
            </a:r>
          </a:p>
          <a:p>
            <a:r>
              <a:rPr lang="nl-NL" sz="3200" dirty="0" smtClean="0">
                <a:latin typeface="Arial" panose="020B0604020202020204" pitchFamily="34" charset="0"/>
                <a:cs typeface="Arial" panose="020B0604020202020204" pitchFamily="34" charset="0"/>
              </a:rPr>
              <a:t>Das </a:t>
            </a:r>
            <a:r>
              <a:rPr lang="nl-NL" sz="3200" dirty="0" err="1" smtClean="0">
                <a:latin typeface="Arial" panose="020B0604020202020204" pitchFamily="34" charset="0"/>
                <a:cs typeface="Arial" panose="020B0604020202020204" pitchFamily="34" charset="0"/>
              </a:rPr>
              <a:t>ist</a:t>
            </a:r>
            <a:r>
              <a:rPr lang="nl-NL" sz="3200" dirty="0" smtClean="0">
                <a:latin typeface="Arial" panose="020B0604020202020204" pitchFamily="34" charset="0"/>
                <a:cs typeface="Arial" panose="020B0604020202020204" pitchFamily="34" charset="0"/>
              </a:rPr>
              <a:t> </a:t>
            </a:r>
            <a:r>
              <a:rPr lang="nl-NL" sz="3200" b="1" dirty="0" err="1" smtClean="0">
                <a:latin typeface="Arial" panose="020B0604020202020204" pitchFamily="34" charset="0"/>
                <a:cs typeface="Arial" panose="020B0604020202020204" pitchFamily="34" charset="0"/>
              </a:rPr>
              <a:t>für</a:t>
            </a:r>
            <a:r>
              <a:rPr lang="nl-NL" sz="3200" b="1" dirty="0" smtClean="0">
                <a:latin typeface="Arial" panose="020B0604020202020204" pitchFamily="34" charset="0"/>
                <a:cs typeface="Arial" panose="020B0604020202020204" pitchFamily="34" charset="0"/>
              </a:rPr>
              <a:t> </a:t>
            </a:r>
            <a:r>
              <a:rPr lang="nl-NL" sz="3200" dirty="0" err="1" smtClean="0">
                <a:latin typeface="Arial" panose="020B0604020202020204" pitchFamily="34" charset="0"/>
                <a:cs typeface="Arial" panose="020B0604020202020204" pitchFamily="34" charset="0"/>
              </a:rPr>
              <a:t>meine</a:t>
            </a:r>
            <a:r>
              <a:rPr lang="nl-NL" sz="3200" dirty="0" smtClean="0">
                <a:latin typeface="Arial" panose="020B0604020202020204" pitchFamily="34" charset="0"/>
                <a:cs typeface="Arial" panose="020B0604020202020204" pitchFamily="34" charset="0"/>
              </a:rPr>
              <a:t> </a:t>
            </a:r>
            <a:r>
              <a:rPr lang="nl-NL" sz="3200" dirty="0" err="1" smtClean="0">
                <a:latin typeface="Arial" panose="020B0604020202020204" pitchFamily="34" charset="0"/>
                <a:cs typeface="Arial" panose="020B0604020202020204" pitchFamily="34" charset="0"/>
              </a:rPr>
              <a:t>Mutter</a:t>
            </a:r>
            <a:r>
              <a:rPr lang="nl-NL" sz="3200" dirty="0" smtClean="0">
                <a:latin typeface="Arial" panose="020B0604020202020204" pitchFamily="34" charset="0"/>
                <a:cs typeface="Arial" panose="020B0604020202020204" pitchFamily="34" charset="0"/>
              </a:rPr>
              <a:t>.</a:t>
            </a:r>
          </a:p>
          <a:p>
            <a:r>
              <a:rPr lang="nl-NL" sz="3200" dirty="0" smtClean="0">
                <a:latin typeface="Arial" panose="020B0604020202020204" pitchFamily="34" charset="0"/>
                <a:cs typeface="Arial" panose="020B0604020202020204" pitchFamily="34" charset="0"/>
              </a:rPr>
              <a:t>Er </a:t>
            </a:r>
            <a:r>
              <a:rPr lang="nl-NL" sz="3200" dirty="0" err="1" smtClean="0">
                <a:latin typeface="Arial" panose="020B0604020202020204" pitchFamily="34" charset="0"/>
                <a:cs typeface="Arial" panose="020B0604020202020204" pitchFamily="34" charset="0"/>
              </a:rPr>
              <a:t>ist</a:t>
            </a:r>
            <a:r>
              <a:rPr lang="nl-NL" sz="3200" dirty="0" smtClean="0">
                <a:latin typeface="Arial" panose="020B0604020202020204" pitchFamily="34" charset="0"/>
                <a:cs typeface="Arial" panose="020B0604020202020204" pitchFamily="34" charset="0"/>
              </a:rPr>
              <a:t> </a:t>
            </a:r>
            <a:r>
              <a:rPr lang="nl-NL" sz="3200" b="1" dirty="0" err="1" smtClean="0">
                <a:latin typeface="Arial" panose="020B0604020202020204" pitchFamily="34" charset="0"/>
                <a:cs typeface="Arial" panose="020B0604020202020204" pitchFamily="34" charset="0"/>
              </a:rPr>
              <a:t>gegen</a:t>
            </a:r>
            <a:r>
              <a:rPr lang="nl-NL" sz="3200" b="1" dirty="0" smtClean="0">
                <a:latin typeface="Arial" panose="020B0604020202020204" pitchFamily="34" charset="0"/>
                <a:cs typeface="Arial" panose="020B0604020202020204" pitchFamily="34" charset="0"/>
              </a:rPr>
              <a:t> </a:t>
            </a:r>
            <a:r>
              <a:rPr lang="nl-NL" sz="3200" dirty="0" smtClean="0">
                <a:latin typeface="Arial" panose="020B0604020202020204" pitchFamily="34" charset="0"/>
                <a:cs typeface="Arial" panose="020B0604020202020204" pitchFamily="34" charset="0"/>
              </a:rPr>
              <a:t>die Wand </a:t>
            </a:r>
            <a:r>
              <a:rPr lang="nl-NL" sz="3200" dirty="0" err="1" smtClean="0">
                <a:latin typeface="Arial" panose="020B0604020202020204" pitchFamily="34" charset="0"/>
                <a:cs typeface="Arial" panose="020B0604020202020204" pitchFamily="34" charset="0"/>
              </a:rPr>
              <a:t>gelaufen</a:t>
            </a:r>
            <a:r>
              <a:rPr lang="nl-NL" sz="3200" dirty="0" smtClean="0">
                <a:latin typeface="Arial" panose="020B0604020202020204" pitchFamily="34" charset="0"/>
                <a:cs typeface="Arial" panose="020B0604020202020204" pitchFamily="34" charset="0"/>
              </a:rPr>
              <a:t>.</a:t>
            </a:r>
            <a:endParaRPr lang="nl-NL" sz="3200" b="1" dirty="0" smtClean="0">
              <a:latin typeface="Arial" panose="020B0604020202020204" pitchFamily="34" charset="0"/>
              <a:cs typeface="Arial" panose="020B0604020202020204" pitchFamily="34" charset="0"/>
            </a:endParaRPr>
          </a:p>
          <a:p>
            <a:r>
              <a:rPr lang="nl-NL" sz="3200" b="1" dirty="0" err="1" smtClean="0">
                <a:latin typeface="Arial" panose="020B0604020202020204" pitchFamily="34" charset="0"/>
                <a:cs typeface="Arial" panose="020B0604020202020204" pitchFamily="34" charset="0"/>
              </a:rPr>
              <a:t>Ohne</a:t>
            </a:r>
            <a:r>
              <a:rPr lang="nl-NL" sz="3200" b="1" dirty="0" smtClean="0">
                <a:latin typeface="Arial" panose="020B0604020202020204" pitchFamily="34" charset="0"/>
                <a:cs typeface="Arial" panose="020B0604020202020204" pitchFamily="34" charset="0"/>
              </a:rPr>
              <a:t> </a:t>
            </a:r>
            <a:r>
              <a:rPr lang="nl-NL" sz="3200" dirty="0" smtClean="0">
                <a:latin typeface="Arial" panose="020B0604020202020204" pitchFamily="34" charset="0"/>
                <a:cs typeface="Arial" panose="020B0604020202020204" pitchFamily="34" charset="0"/>
              </a:rPr>
              <a:t>dein </a:t>
            </a:r>
            <a:r>
              <a:rPr lang="nl-NL" sz="3200" dirty="0" err="1" smtClean="0">
                <a:latin typeface="Arial" panose="020B0604020202020204" pitchFamily="34" charset="0"/>
                <a:cs typeface="Arial" panose="020B0604020202020204" pitchFamily="34" charset="0"/>
              </a:rPr>
              <a:t>Freund</a:t>
            </a:r>
            <a:r>
              <a:rPr lang="nl-NL" sz="3200" dirty="0" smtClean="0">
                <a:latin typeface="Arial" panose="020B0604020202020204" pitchFamily="34" charset="0"/>
                <a:cs typeface="Arial" panose="020B0604020202020204" pitchFamily="34" charset="0"/>
              </a:rPr>
              <a:t> </a:t>
            </a:r>
            <a:r>
              <a:rPr lang="nl-NL" sz="3200" dirty="0" err="1" smtClean="0">
                <a:latin typeface="Arial" panose="020B0604020202020204" pitchFamily="34" charset="0"/>
                <a:cs typeface="Arial" panose="020B0604020202020204" pitchFamily="34" charset="0"/>
              </a:rPr>
              <a:t>gehst</a:t>
            </a:r>
            <a:r>
              <a:rPr lang="nl-NL" sz="3200" dirty="0" smtClean="0">
                <a:latin typeface="Arial" panose="020B0604020202020204" pitchFamily="34" charset="0"/>
                <a:cs typeface="Arial" panose="020B0604020202020204" pitchFamily="34" charset="0"/>
              </a:rPr>
              <a:t> du nicht?!</a:t>
            </a:r>
          </a:p>
          <a:p>
            <a:r>
              <a:rPr lang="nl-NL" sz="3200" dirty="0" smtClean="0">
                <a:latin typeface="Arial" panose="020B0604020202020204" pitchFamily="34" charset="0"/>
                <a:cs typeface="Arial" panose="020B0604020202020204" pitchFamily="34" charset="0"/>
              </a:rPr>
              <a:t>Es </a:t>
            </a:r>
            <a:r>
              <a:rPr lang="nl-NL" sz="3200" dirty="0" err="1" smtClean="0">
                <a:latin typeface="Arial" panose="020B0604020202020204" pitchFamily="34" charset="0"/>
                <a:cs typeface="Arial" panose="020B0604020202020204" pitchFamily="34" charset="0"/>
              </a:rPr>
              <a:t>ist</a:t>
            </a:r>
            <a:r>
              <a:rPr lang="nl-NL" sz="3200" dirty="0" smtClean="0">
                <a:latin typeface="Arial" panose="020B0604020202020204" pitchFamily="34" charset="0"/>
                <a:cs typeface="Arial" panose="020B0604020202020204" pitchFamily="34" charset="0"/>
              </a:rPr>
              <a:t> </a:t>
            </a:r>
            <a:r>
              <a:rPr lang="nl-NL" sz="3200" dirty="0" err="1" smtClean="0">
                <a:latin typeface="Arial" panose="020B0604020202020204" pitchFamily="34" charset="0"/>
                <a:cs typeface="Arial" panose="020B0604020202020204" pitchFamily="34" charset="0"/>
              </a:rPr>
              <a:t>genau</a:t>
            </a:r>
            <a:r>
              <a:rPr lang="nl-NL" sz="3200" dirty="0" smtClean="0">
                <a:latin typeface="Arial" panose="020B0604020202020204" pitchFamily="34" charset="0"/>
                <a:cs typeface="Arial" panose="020B0604020202020204" pitchFamily="34" charset="0"/>
              </a:rPr>
              <a:t> </a:t>
            </a:r>
            <a:r>
              <a:rPr lang="nl-NL" sz="3200" b="1" dirty="0" err="1" smtClean="0">
                <a:latin typeface="Arial" panose="020B0604020202020204" pitchFamily="34" charset="0"/>
                <a:cs typeface="Arial" panose="020B0604020202020204" pitchFamily="34" charset="0"/>
              </a:rPr>
              <a:t>um</a:t>
            </a:r>
            <a:r>
              <a:rPr lang="nl-NL" sz="3200" b="1" dirty="0" smtClean="0">
                <a:latin typeface="Arial" panose="020B0604020202020204" pitchFamily="34" charset="0"/>
                <a:cs typeface="Arial" panose="020B0604020202020204" pitchFamily="34" charset="0"/>
              </a:rPr>
              <a:t> </a:t>
            </a:r>
            <a:r>
              <a:rPr lang="nl-NL" sz="3200" dirty="0" smtClean="0">
                <a:latin typeface="Arial" panose="020B0604020202020204" pitchFamily="34" charset="0"/>
                <a:cs typeface="Arial" panose="020B0604020202020204" pitchFamily="34" charset="0"/>
              </a:rPr>
              <a:t>die </a:t>
            </a:r>
            <a:r>
              <a:rPr lang="nl-NL" sz="3200" dirty="0" err="1" smtClean="0">
                <a:latin typeface="Arial" panose="020B0604020202020204" pitchFamily="34" charset="0"/>
                <a:cs typeface="Arial" panose="020B0604020202020204" pitchFamily="34" charset="0"/>
              </a:rPr>
              <a:t>Ecke</a:t>
            </a:r>
            <a:r>
              <a:rPr lang="nl-NL" sz="3200" dirty="0" smtClean="0">
                <a:latin typeface="Arial" panose="020B0604020202020204" pitchFamily="34" charset="0"/>
                <a:cs typeface="Arial" panose="020B0604020202020204" pitchFamily="34" charset="0"/>
              </a:rPr>
              <a:t>.</a:t>
            </a:r>
          </a:p>
          <a:p>
            <a:r>
              <a:rPr lang="nl-NL" sz="3200" dirty="0" smtClean="0">
                <a:latin typeface="Arial" panose="020B0604020202020204" pitchFamily="34" charset="0"/>
                <a:cs typeface="Arial" panose="020B0604020202020204" pitchFamily="34" charset="0"/>
              </a:rPr>
              <a:t>Es </a:t>
            </a:r>
            <a:r>
              <a:rPr lang="nl-NL" sz="3200" dirty="0" err="1" smtClean="0">
                <a:latin typeface="Arial" panose="020B0604020202020204" pitchFamily="34" charset="0"/>
                <a:cs typeface="Arial" panose="020B0604020202020204" pitchFamily="34" charset="0"/>
              </a:rPr>
              <a:t>dauert</a:t>
            </a:r>
            <a:r>
              <a:rPr lang="nl-NL" sz="3200" dirty="0" smtClean="0">
                <a:latin typeface="Arial" panose="020B0604020202020204" pitchFamily="34" charset="0"/>
                <a:cs typeface="Arial" panose="020B0604020202020204" pitchFamily="34" charset="0"/>
              </a:rPr>
              <a:t> </a:t>
            </a:r>
            <a:r>
              <a:rPr lang="nl-NL" sz="3200" b="1" dirty="0" smtClean="0">
                <a:latin typeface="Arial" panose="020B0604020202020204" pitchFamily="34" charset="0"/>
                <a:cs typeface="Arial" panose="020B0604020202020204" pitchFamily="34" charset="0"/>
              </a:rPr>
              <a:t>bis </a:t>
            </a:r>
            <a:r>
              <a:rPr lang="nl-NL" sz="3200" dirty="0" smtClean="0">
                <a:latin typeface="Arial" panose="020B0604020202020204" pitchFamily="34" charset="0"/>
                <a:cs typeface="Arial" panose="020B0604020202020204" pitchFamily="34" charset="0"/>
              </a:rPr>
              <a:t>in die Nacht.</a:t>
            </a:r>
          </a:p>
          <a:p>
            <a:r>
              <a:rPr lang="nl-NL" sz="3200" dirty="0" smtClean="0">
                <a:latin typeface="Arial" panose="020B0604020202020204" pitchFamily="34" charset="0"/>
                <a:cs typeface="Arial" panose="020B0604020202020204" pitchFamily="34" charset="0"/>
              </a:rPr>
              <a:t>Er macht </a:t>
            </a:r>
            <a:r>
              <a:rPr lang="nl-NL" sz="3200" dirty="0" err="1" smtClean="0">
                <a:latin typeface="Arial" panose="020B0604020202020204" pitchFamily="34" charset="0"/>
                <a:cs typeface="Arial" panose="020B0604020202020204" pitchFamily="34" charset="0"/>
              </a:rPr>
              <a:t>ein</a:t>
            </a:r>
            <a:r>
              <a:rPr lang="nl-NL" sz="3200" dirty="0" smtClean="0">
                <a:latin typeface="Arial" panose="020B0604020202020204" pitchFamily="34" charset="0"/>
                <a:cs typeface="Arial" panose="020B0604020202020204" pitchFamily="34" charset="0"/>
              </a:rPr>
              <a:t> </a:t>
            </a:r>
            <a:r>
              <a:rPr lang="nl-NL" sz="3200" dirty="0" err="1" smtClean="0">
                <a:latin typeface="Arial" panose="020B0604020202020204" pitchFamily="34" charset="0"/>
                <a:cs typeface="Arial" panose="020B0604020202020204" pitchFamily="34" charset="0"/>
              </a:rPr>
              <a:t>Radtour</a:t>
            </a:r>
            <a:r>
              <a:rPr lang="nl-NL" sz="3200" dirty="0" smtClean="0">
                <a:latin typeface="Arial" panose="020B0604020202020204" pitchFamily="34" charset="0"/>
                <a:cs typeface="Arial" panose="020B0604020202020204" pitchFamily="34" charset="0"/>
              </a:rPr>
              <a:t> die Donau </a:t>
            </a:r>
            <a:r>
              <a:rPr lang="nl-NL" sz="3200" b="1" dirty="0" err="1" smtClean="0">
                <a:latin typeface="Arial" panose="020B0604020202020204" pitchFamily="34" charset="0"/>
                <a:cs typeface="Arial" panose="020B0604020202020204" pitchFamily="34" charset="0"/>
              </a:rPr>
              <a:t>entlang</a:t>
            </a:r>
            <a:r>
              <a:rPr lang="nl-NL" sz="3200"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576161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57045" y="229738"/>
            <a:ext cx="10515600" cy="4351338"/>
          </a:xfrm>
        </p:spPr>
        <p:txBody>
          <a:bodyPr/>
          <a:lstStyle/>
          <a:p>
            <a:pPr marL="0" indent="0">
              <a:buNone/>
            </a:pPr>
            <a:endParaRPr lang="nl-NL" dirty="0" smtClean="0">
              <a:latin typeface="Arial" panose="020B0604020202020204" pitchFamily="34" charset="0"/>
              <a:cs typeface="Arial" panose="020B0604020202020204" pitchFamily="34" charset="0"/>
            </a:endParaRPr>
          </a:p>
          <a:p>
            <a:pPr marL="0" indent="0">
              <a:buNone/>
            </a:pPr>
            <a:r>
              <a:rPr lang="nl-NL" dirty="0" smtClean="0">
                <a:latin typeface="Arial" panose="020B0604020202020204" pitchFamily="34" charset="0"/>
                <a:cs typeface="Arial" panose="020B0604020202020204" pitchFamily="34" charset="0"/>
              </a:rPr>
              <a:t>Het </a:t>
            </a:r>
            <a:r>
              <a:rPr lang="nl-NL" dirty="0" smtClean="0">
                <a:latin typeface="Arial" panose="020B0604020202020204" pitchFamily="34" charset="0"/>
                <a:cs typeface="Arial" panose="020B0604020202020204" pitchFamily="34" charset="0"/>
              </a:rPr>
              <a:t>voordeel van voorzetsels is dat je niet meer de zin hoeft te ontleden om te weten met welke naamval je te maken hebt. Bij de vaste voorzetsels staat namelijk al vast welke naamval er achter volgt! </a:t>
            </a:r>
          </a:p>
          <a:p>
            <a:pPr marL="0" indent="0">
              <a:buNone/>
            </a:pPr>
            <a:endParaRPr lang="nl-NL" i="1" dirty="0">
              <a:latin typeface="Arial" panose="020B0604020202020204" pitchFamily="34" charset="0"/>
              <a:cs typeface="Arial" panose="020B0604020202020204" pitchFamily="34" charset="0"/>
            </a:endParaRPr>
          </a:p>
          <a:p>
            <a:pPr marL="0" indent="0">
              <a:buNone/>
            </a:pPr>
            <a:endParaRPr lang="nl-NL" dirty="0" smtClean="0">
              <a:latin typeface="Arial" panose="020B0604020202020204" pitchFamily="34" charset="0"/>
              <a:cs typeface="Arial" panose="020B0604020202020204" pitchFamily="34" charset="0"/>
            </a:endParaRPr>
          </a:p>
          <a:p>
            <a:pPr marL="0" indent="0">
              <a:buNone/>
            </a:pPr>
            <a:endParaRPr lang="nl-NL" dirty="0"/>
          </a:p>
        </p:txBody>
      </p:sp>
      <p:graphicFrame>
        <p:nvGraphicFramePr>
          <p:cNvPr id="4" name="Tabel 3"/>
          <p:cNvGraphicFramePr>
            <a:graphicFrameLocks noGrp="1"/>
          </p:cNvGraphicFramePr>
          <p:nvPr>
            <p:extLst>
              <p:ext uri="{D42A27DB-BD31-4B8C-83A1-F6EECF244321}">
                <p14:modId xmlns:p14="http://schemas.microsoft.com/office/powerpoint/2010/main" val="3442059011"/>
              </p:ext>
            </p:extLst>
          </p:nvPr>
        </p:nvGraphicFramePr>
        <p:xfrm>
          <a:off x="3658751" y="2904676"/>
          <a:ext cx="5849620" cy="3352800"/>
        </p:xfrm>
        <a:graphic>
          <a:graphicData uri="http://schemas.openxmlformats.org/drawingml/2006/table">
            <a:tbl>
              <a:tblPr firstRow="1" firstCol="1" bandRow="1">
                <a:tableStyleId>{5940675A-B579-460E-94D1-54222C63F5DA}</a:tableStyleId>
              </a:tblPr>
              <a:tblGrid>
                <a:gridCol w="2924334"/>
                <a:gridCol w="2925286"/>
              </a:tblGrid>
              <a:tr h="72225">
                <a:tc>
                  <a:txBody>
                    <a:bodyPr/>
                    <a:lstStyle/>
                    <a:p>
                      <a:pPr>
                        <a:spcAft>
                          <a:spcPts val="0"/>
                        </a:spcAft>
                      </a:pPr>
                      <a:r>
                        <a:rPr lang="nl-NL" sz="2000" b="1" dirty="0">
                          <a:effectLst/>
                          <a:latin typeface="Arial" panose="020B0604020202020204" pitchFamily="34" charset="0"/>
                          <a:cs typeface="Arial" panose="020B0604020202020204" pitchFamily="34" charset="0"/>
                        </a:rPr>
                        <a:t>Altijd 3</a:t>
                      </a:r>
                      <a:r>
                        <a:rPr lang="nl-NL" sz="2000" b="1" baseline="30000" dirty="0">
                          <a:effectLst/>
                          <a:latin typeface="Arial" panose="020B0604020202020204" pitchFamily="34" charset="0"/>
                          <a:cs typeface="Arial" panose="020B0604020202020204" pitchFamily="34" charset="0"/>
                        </a:rPr>
                        <a:t>e</a:t>
                      </a:r>
                      <a:r>
                        <a:rPr lang="nl-NL" sz="2000" b="1" dirty="0">
                          <a:effectLst/>
                          <a:latin typeface="Arial" panose="020B0604020202020204" pitchFamily="34" charset="0"/>
                          <a:cs typeface="Arial" panose="020B0604020202020204" pitchFamily="34" charset="0"/>
                        </a:rPr>
                        <a:t> naamval</a:t>
                      </a:r>
                      <a:endParaRPr lang="nl-NL" sz="1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nl-NL" sz="2000" b="1" dirty="0">
                          <a:effectLst/>
                          <a:latin typeface="Arial" panose="020B0604020202020204" pitchFamily="34" charset="0"/>
                          <a:cs typeface="Arial" panose="020B0604020202020204" pitchFamily="34" charset="0"/>
                        </a:rPr>
                        <a:t>Altijd 4</a:t>
                      </a:r>
                      <a:r>
                        <a:rPr lang="nl-NL" sz="2000" b="1" baseline="30000" dirty="0">
                          <a:effectLst/>
                          <a:latin typeface="Arial" panose="020B0604020202020204" pitchFamily="34" charset="0"/>
                          <a:cs typeface="Arial" panose="020B0604020202020204" pitchFamily="34" charset="0"/>
                        </a:rPr>
                        <a:t>e</a:t>
                      </a:r>
                      <a:r>
                        <a:rPr lang="nl-NL" sz="2000" b="1" dirty="0">
                          <a:effectLst/>
                          <a:latin typeface="Arial" panose="020B0604020202020204" pitchFamily="34" charset="0"/>
                          <a:cs typeface="Arial" panose="020B0604020202020204" pitchFamily="34" charset="0"/>
                        </a:rPr>
                        <a:t> naamval</a:t>
                      </a:r>
                      <a:endParaRPr lang="nl-NL" sz="18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spcAft>
                          <a:spcPts val="0"/>
                        </a:spcAft>
                      </a:pPr>
                      <a:r>
                        <a:rPr lang="nl-NL" sz="2000" dirty="0" err="1">
                          <a:effectLst/>
                          <a:latin typeface="Arial" panose="020B0604020202020204" pitchFamily="34" charset="0"/>
                          <a:cs typeface="Arial" panose="020B0604020202020204" pitchFamily="34" charset="0"/>
                        </a:rPr>
                        <a:t>aus</a:t>
                      </a:r>
                      <a:r>
                        <a:rPr lang="nl-NL" sz="2000" dirty="0">
                          <a:effectLst/>
                          <a:latin typeface="Arial" panose="020B0604020202020204" pitchFamily="34" charset="0"/>
                          <a:cs typeface="Arial" panose="020B0604020202020204" pitchFamily="34" charset="0"/>
                        </a:rPr>
                        <a:t>                           </a:t>
                      </a:r>
                      <a:r>
                        <a:rPr lang="nl-NL" sz="2000" dirty="0" smtClean="0">
                          <a:effectLst/>
                          <a:latin typeface="Arial" panose="020B0604020202020204" pitchFamily="34" charset="0"/>
                          <a:cs typeface="Arial" panose="020B0604020202020204" pitchFamily="34" charset="0"/>
                        </a:rPr>
                        <a:t>(</a:t>
                      </a:r>
                      <a:r>
                        <a:rPr lang="nl-NL" sz="2000" dirty="0">
                          <a:effectLst/>
                          <a:latin typeface="Arial" panose="020B0604020202020204" pitchFamily="34" charset="0"/>
                          <a:cs typeface="Arial" panose="020B0604020202020204" pitchFamily="34" charset="0"/>
                        </a:rPr>
                        <a:t>uit)</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nl-NL" sz="2000" dirty="0" err="1">
                          <a:effectLst/>
                          <a:latin typeface="Arial" panose="020B0604020202020204" pitchFamily="34" charset="0"/>
                          <a:cs typeface="Arial" panose="020B0604020202020204" pitchFamily="34" charset="0"/>
                        </a:rPr>
                        <a:t>durch</a:t>
                      </a:r>
                      <a:r>
                        <a:rPr lang="nl-NL" sz="2000" dirty="0">
                          <a:effectLst/>
                          <a:latin typeface="Arial" panose="020B0604020202020204" pitchFamily="34" charset="0"/>
                          <a:cs typeface="Arial" panose="020B0604020202020204" pitchFamily="34" charset="0"/>
                        </a:rPr>
                        <a:t>                     (door)</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spcAft>
                          <a:spcPts val="0"/>
                        </a:spcAft>
                      </a:pPr>
                      <a:r>
                        <a:rPr lang="nl-NL" sz="2000" dirty="0">
                          <a:effectLst/>
                          <a:latin typeface="Arial" panose="020B0604020202020204" pitchFamily="34" charset="0"/>
                          <a:cs typeface="Arial" panose="020B0604020202020204" pitchFamily="34" charset="0"/>
                        </a:rPr>
                        <a:t>bei                            (bij)</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nl-NL" sz="2000">
                          <a:effectLst/>
                          <a:latin typeface="Arial" panose="020B0604020202020204" pitchFamily="34" charset="0"/>
                          <a:cs typeface="Arial" panose="020B0604020202020204" pitchFamily="34" charset="0"/>
                        </a:rPr>
                        <a:t>für                        (voor)</a:t>
                      </a:r>
                      <a:endParaRPr lang="nl-NL" sz="18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spcAft>
                          <a:spcPts val="0"/>
                        </a:spcAft>
                      </a:pPr>
                      <a:r>
                        <a:rPr lang="nl-NL" sz="2000" dirty="0" err="1">
                          <a:effectLst/>
                          <a:latin typeface="Arial" panose="020B0604020202020204" pitchFamily="34" charset="0"/>
                          <a:cs typeface="Arial" panose="020B0604020202020204" pitchFamily="34" charset="0"/>
                        </a:rPr>
                        <a:t>mit</a:t>
                      </a:r>
                      <a:r>
                        <a:rPr lang="nl-NL" sz="2000" dirty="0">
                          <a:effectLst/>
                          <a:latin typeface="Arial" panose="020B0604020202020204" pitchFamily="34" charset="0"/>
                          <a:cs typeface="Arial" panose="020B0604020202020204" pitchFamily="34" charset="0"/>
                        </a:rPr>
                        <a:t>                          (met)</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nl-NL" sz="2000" dirty="0" err="1">
                          <a:effectLst/>
                          <a:latin typeface="Arial" panose="020B0604020202020204" pitchFamily="34" charset="0"/>
                          <a:cs typeface="Arial" panose="020B0604020202020204" pitchFamily="34" charset="0"/>
                        </a:rPr>
                        <a:t>gegen</a:t>
                      </a:r>
                      <a:r>
                        <a:rPr lang="nl-NL" sz="2000" dirty="0">
                          <a:effectLst/>
                          <a:latin typeface="Arial" panose="020B0604020202020204" pitchFamily="34" charset="0"/>
                          <a:cs typeface="Arial" panose="020B0604020202020204" pitchFamily="34" charset="0"/>
                        </a:rPr>
                        <a:t>                  </a:t>
                      </a:r>
                      <a:r>
                        <a:rPr lang="nl-NL" sz="2000" dirty="0" smtClean="0">
                          <a:effectLst/>
                          <a:latin typeface="Arial" panose="020B0604020202020204" pitchFamily="34" charset="0"/>
                          <a:cs typeface="Arial" panose="020B0604020202020204" pitchFamily="34" charset="0"/>
                        </a:rPr>
                        <a:t>(</a:t>
                      </a:r>
                      <a:r>
                        <a:rPr lang="nl-NL" sz="2000" dirty="0">
                          <a:effectLst/>
                          <a:latin typeface="Arial" panose="020B0604020202020204" pitchFamily="34" charset="0"/>
                          <a:cs typeface="Arial" panose="020B0604020202020204" pitchFamily="34" charset="0"/>
                        </a:rPr>
                        <a:t>tegen)</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spcAft>
                          <a:spcPts val="0"/>
                        </a:spcAft>
                      </a:pPr>
                      <a:r>
                        <a:rPr lang="nl-NL" sz="2000" dirty="0" err="1">
                          <a:effectLst/>
                          <a:latin typeface="Arial" panose="020B0604020202020204" pitchFamily="34" charset="0"/>
                          <a:cs typeface="Arial" panose="020B0604020202020204" pitchFamily="34" charset="0"/>
                        </a:rPr>
                        <a:t>nach</a:t>
                      </a:r>
                      <a:r>
                        <a:rPr lang="nl-NL" sz="2000" dirty="0">
                          <a:effectLst/>
                          <a:latin typeface="Arial" panose="020B0604020202020204" pitchFamily="34" charset="0"/>
                          <a:cs typeface="Arial" panose="020B0604020202020204" pitchFamily="34" charset="0"/>
                        </a:rPr>
                        <a:t>                      </a:t>
                      </a:r>
                      <a:r>
                        <a:rPr lang="nl-NL" sz="2000" dirty="0" smtClean="0">
                          <a:effectLst/>
                          <a:latin typeface="Arial" panose="020B0604020202020204" pitchFamily="34" charset="0"/>
                          <a:cs typeface="Arial" panose="020B0604020202020204" pitchFamily="34" charset="0"/>
                        </a:rPr>
                        <a:t>(</a:t>
                      </a:r>
                      <a:r>
                        <a:rPr lang="nl-NL" sz="2000" dirty="0">
                          <a:effectLst/>
                          <a:latin typeface="Arial" panose="020B0604020202020204" pitchFamily="34" charset="0"/>
                          <a:cs typeface="Arial" panose="020B0604020202020204" pitchFamily="34" charset="0"/>
                        </a:rPr>
                        <a:t>naar)</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nl-NL" sz="2000" dirty="0" err="1">
                          <a:effectLst/>
                          <a:latin typeface="Arial" panose="020B0604020202020204" pitchFamily="34" charset="0"/>
                          <a:cs typeface="Arial" panose="020B0604020202020204" pitchFamily="34" charset="0"/>
                        </a:rPr>
                        <a:t>ohne</a:t>
                      </a:r>
                      <a:r>
                        <a:rPr lang="nl-NL" sz="2000" dirty="0">
                          <a:effectLst/>
                          <a:latin typeface="Arial" panose="020B0604020202020204" pitchFamily="34" charset="0"/>
                          <a:cs typeface="Arial" panose="020B0604020202020204" pitchFamily="34" charset="0"/>
                        </a:rPr>
                        <a:t>                  </a:t>
                      </a:r>
                      <a:r>
                        <a:rPr lang="nl-NL" sz="2000" dirty="0" smtClean="0">
                          <a:effectLst/>
                          <a:latin typeface="Arial" panose="020B0604020202020204" pitchFamily="34" charset="0"/>
                          <a:cs typeface="Arial" panose="020B0604020202020204" pitchFamily="34" charset="0"/>
                        </a:rPr>
                        <a:t>(</a:t>
                      </a:r>
                      <a:r>
                        <a:rPr lang="nl-NL" sz="2000" dirty="0">
                          <a:effectLst/>
                          <a:latin typeface="Arial" panose="020B0604020202020204" pitchFamily="34" charset="0"/>
                          <a:cs typeface="Arial" panose="020B0604020202020204" pitchFamily="34" charset="0"/>
                        </a:rPr>
                        <a:t>zonder)</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spcAft>
                          <a:spcPts val="0"/>
                        </a:spcAft>
                      </a:pPr>
                      <a:r>
                        <a:rPr lang="nl-NL" sz="2000" dirty="0" err="1">
                          <a:effectLst/>
                          <a:latin typeface="Arial" panose="020B0604020202020204" pitchFamily="34" charset="0"/>
                          <a:cs typeface="Arial" panose="020B0604020202020204" pitchFamily="34" charset="0"/>
                        </a:rPr>
                        <a:t>seit</a:t>
                      </a:r>
                      <a:r>
                        <a:rPr lang="nl-NL" sz="2000" dirty="0">
                          <a:effectLst/>
                          <a:latin typeface="Arial" panose="020B0604020202020204" pitchFamily="34" charset="0"/>
                          <a:cs typeface="Arial" panose="020B0604020202020204" pitchFamily="34" charset="0"/>
                        </a:rPr>
                        <a:t>                       </a:t>
                      </a:r>
                      <a:r>
                        <a:rPr lang="nl-NL" sz="2000" dirty="0" smtClean="0">
                          <a:effectLst/>
                          <a:latin typeface="Arial" panose="020B0604020202020204" pitchFamily="34" charset="0"/>
                          <a:cs typeface="Arial" panose="020B0604020202020204" pitchFamily="34" charset="0"/>
                        </a:rPr>
                        <a:t>(</a:t>
                      </a:r>
                      <a:r>
                        <a:rPr lang="nl-NL" sz="2000" dirty="0">
                          <a:effectLst/>
                          <a:latin typeface="Arial" panose="020B0604020202020204" pitchFamily="34" charset="0"/>
                          <a:cs typeface="Arial" panose="020B0604020202020204" pitchFamily="34" charset="0"/>
                        </a:rPr>
                        <a:t>sinds)</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nl-NL" sz="2000" dirty="0" err="1">
                          <a:effectLst/>
                          <a:latin typeface="Arial" panose="020B0604020202020204" pitchFamily="34" charset="0"/>
                          <a:cs typeface="Arial" panose="020B0604020202020204" pitchFamily="34" charset="0"/>
                        </a:rPr>
                        <a:t>um</a:t>
                      </a:r>
                      <a:r>
                        <a:rPr lang="nl-NL" sz="2000" dirty="0">
                          <a:effectLst/>
                          <a:latin typeface="Arial" panose="020B0604020202020204" pitchFamily="34" charset="0"/>
                          <a:cs typeface="Arial" panose="020B0604020202020204" pitchFamily="34" charset="0"/>
                        </a:rPr>
                        <a:t>                           (om)</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spcAft>
                          <a:spcPts val="0"/>
                        </a:spcAft>
                      </a:pPr>
                      <a:r>
                        <a:rPr lang="nl-NL" sz="2000" dirty="0" err="1">
                          <a:effectLst/>
                          <a:latin typeface="Arial" panose="020B0604020202020204" pitchFamily="34" charset="0"/>
                          <a:cs typeface="Arial" panose="020B0604020202020204" pitchFamily="34" charset="0"/>
                        </a:rPr>
                        <a:t>von</a:t>
                      </a:r>
                      <a:r>
                        <a:rPr lang="nl-NL" sz="2000" dirty="0">
                          <a:effectLst/>
                          <a:latin typeface="Arial" panose="020B0604020202020204" pitchFamily="34" charset="0"/>
                          <a:cs typeface="Arial" panose="020B0604020202020204" pitchFamily="34" charset="0"/>
                        </a:rPr>
                        <a:t>                         </a:t>
                      </a:r>
                      <a:r>
                        <a:rPr lang="nl-NL" sz="2000" dirty="0" smtClean="0">
                          <a:effectLst/>
                          <a:latin typeface="Arial" panose="020B0604020202020204" pitchFamily="34" charset="0"/>
                          <a:cs typeface="Arial" panose="020B0604020202020204" pitchFamily="34" charset="0"/>
                        </a:rPr>
                        <a:t>(</a:t>
                      </a:r>
                      <a:r>
                        <a:rPr lang="nl-NL" sz="2000" dirty="0">
                          <a:effectLst/>
                          <a:latin typeface="Arial" panose="020B0604020202020204" pitchFamily="34" charset="0"/>
                          <a:cs typeface="Arial" panose="020B0604020202020204" pitchFamily="34" charset="0"/>
                        </a:rPr>
                        <a:t>van)</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nl-NL" sz="2000" dirty="0">
                          <a:effectLst/>
                          <a:latin typeface="Arial" panose="020B0604020202020204" pitchFamily="34" charset="0"/>
                          <a:cs typeface="Arial" panose="020B0604020202020204" pitchFamily="34" charset="0"/>
                        </a:rPr>
                        <a:t>bis                            </a:t>
                      </a:r>
                      <a:r>
                        <a:rPr lang="nl-NL" sz="2000" dirty="0" smtClean="0">
                          <a:effectLst/>
                          <a:latin typeface="Arial" panose="020B0604020202020204" pitchFamily="34" charset="0"/>
                          <a:cs typeface="Arial" panose="020B0604020202020204" pitchFamily="34" charset="0"/>
                        </a:rPr>
                        <a:t>(</a:t>
                      </a:r>
                      <a:r>
                        <a:rPr lang="nl-NL" sz="2000" dirty="0">
                          <a:effectLst/>
                          <a:latin typeface="Arial" panose="020B0604020202020204" pitchFamily="34" charset="0"/>
                          <a:cs typeface="Arial" panose="020B0604020202020204" pitchFamily="34" charset="0"/>
                        </a:rPr>
                        <a:t>tot)</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spcAft>
                          <a:spcPts val="0"/>
                        </a:spcAft>
                      </a:pPr>
                      <a:r>
                        <a:rPr lang="nl-NL" sz="2000" dirty="0" err="1">
                          <a:effectLst/>
                          <a:latin typeface="Arial" panose="020B0604020202020204" pitchFamily="34" charset="0"/>
                          <a:cs typeface="Arial" panose="020B0604020202020204" pitchFamily="34" charset="0"/>
                        </a:rPr>
                        <a:t>zu</a:t>
                      </a:r>
                      <a:r>
                        <a:rPr lang="nl-NL" sz="2000" dirty="0">
                          <a:effectLst/>
                          <a:latin typeface="Arial" panose="020B0604020202020204" pitchFamily="34" charset="0"/>
                          <a:cs typeface="Arial" panose="020B0604020202020204" pitchFamily="34" charset="0"/>
                        </a:rPr>
                        <a:t>                          </a:t>
                      </a:r>
                      <a:r>
                        <a:rPr lang="nl-NL" sz="2000" dirty="0" smtClean="0">
                          <a:effectLst/>
                          <a:latin typeface="Arial" panose="020B0604020202020204" pitchFamily="34" charset="0"/>
                          <a:cs typeface="Arial" panose="020B0604020202020204" pitchFamily="34" charset="0"/>
                        </a:rPr>
                        <a:t>(</a:t>
                      </a:r>
                      <a:r>
                        <a:rPr lang="nl-NL" sz="2000" dirty="0">
                          <a:effectLst/>
                          <a:latin typeface="Arial" panose="020B0604020202020204" pitchFamily="34" charset="0"/>
                          <a:cs typeface="Arial" panose="020B0604020202020204" pitchFamily="34" charset="0"/>
                        </a:rPr>
                        <a:t>naar)</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nl-NL" sz="2000" dirty="0" err="1">
                          <a:effectLst/>
                          <a:latin typeface="Arial" panose="020B0604020202020204" pitchFamily="34" charset="0"/>
                          <a:cs typeface="Arial" panose="020B0604020202020204" pitchFamily="34" charset="0"/>
                        </a:rPr>
                        <a:t>entlang</a:t>
                      </a:r>
                      <a:r>
                        <a:rPr lang="nl-NL" sz="2000" dirty="0">
                          <a:effectLst/>
                          <a:latin typeface="Arial" panose="020B0604020202020204" pitchFamily="34" charset="0"/>
                          <a:cs typeface="Arial" panose="020B0604020202020204" pitchFamily="34" charset="0"/>
                        </a:rPr>
                        <a:t>         </a:t>
                      </a:r>
                      <a:r>
                        <a:rPr lang="nl-NL" sz="2000" dirty="0" smtClean="0">
                          <a:effectLst/>
                          <a:latin typeface="Arial" panose="020B0604020202020204" pitchFamily="34" charset="0"/>
                          <a:cs typeface="Arial" panose="020B0604020202020204" pitchFamily="34" charset="0"/>
                        </a:rPr>
                        <a:t>       </a:t>
                      </a:r>
                      <a:r>
                        <a:rPr lang="nl-NL" sz="2000" dirty="0">
                          <a:effectLst/>
                          <a:latin typeface="Arial" panose="020B0604020202020204" pitchFamily="34" charset="0"/>
                          <a:cs typeface="Arial" panose="020B0604020202020204" pitchFamily="34" charset="0"/>
                        </a:rPr>
                        <a:t>(langs)</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spcAft>
                          <a:spcPts val="0"/>
                        </a:spcAft>
                      </a:pPr>
                      <a:r>
                        <a:rPr lang="nl-NL" sz="2000" dirty="0" err="1">
                          <a:effectLst/>
                          <a:latin typeface="Arial" panose="020B0604020202020204" pitchFamily="34" charset="0"/>
                          <a:cs typeface="Arial" panose="020B0604020202020204" pitchFamily="34" charset="0"/>
                        </a:rPr>
                        <a:t>außer</a:t>
                      </a:r>
                      <a:r>
                        <a:rPr lang="nl-NL" sz="2000" dirty="0">
                          <a:effectLst/>
                          <a:latin typeface="Arial" panose="020B0604020202020204" pitchFamily="34" charset="0"/>
                          <a:cs typeface="Arial" panose="020B0604020202020204" pitchFamily="34" charset="0"/>
                        </a:rPr>
                        <a:t>               </a:t>
                      </a:r>
                      <a:r>
                        <a:rPr lang="nl-NL" sz="2000" dirty="0" smtClean="0">
                          <a:effectLst/>
                          <a:latin typeface="Arial" panose="020B0604020202020204" pitchFamily="34" charset="0"/>
                          <a:cs typeface="Arial" panose="020B0604020202020204" pitchFamily="34" charset="0"/>
                        </a:rPr>
                        <a:t>(</a:t>
                      </a:r>
                      <a:r>
                        <a:rPr lang="nl-NL" sz="2000" dirty="0">
                          <a:effectLst/>
                          <a:latin typeface="Arial" panose="020B0604020202020204" pitchFamily="34" charset="0"/>
                          <a:cs typeface="Arial" panose="020B0604020202020204" pitchFamily="34" charset="0"/>
                        </a:rPr>
                        <a:t>behalve)</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nl-NL" sz="2000" dirty="0">
                          <a:effectLst/>
                          <a:latin typeface="Arial" panose="020B0604020202020204" pitchFamily="34" charset="0"/>
                          <a:cs typeface="Arial" panose="020B0604020202020204" pitchFamily="34" charset="0"/>
                        </a:rPr>
                        <a:t> </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spcAft>
                          <a:spcPts val="0"/>
                        </a:spcAft>
                      </a:pPr>
                      <a:r>
                        <a:rPr lang="nl-NL" sz="2000" dirty="0" err="1">
                          <a:effectLst/>
                          <a:latin typeface="Arial" panose="020B0604020202020204" pitchFamily="34" charset="0"/>
                          <a:cs typeface="Arial" panose="020B0604020202020204" pitchFamily="34" charset="0"/>
                        </a:rPr>
                        <a:t>entgegen</a:t>
                      </a:r>
                      <a:r>
                        <a:rPr lang="nl-NL" sz="2000" dirty="0">
                          <a:effectLst/>
                          <a:latin typeface="Arial" panose="020B0604020202020204" pitchFamily="34" charset="0"/>
                          <a:cs typeface="Arial" panose="020B0604020202020204" pitchFamily="34" charset="0"/>
                        </a:rPr>
                        <a:t>       </a:t>
                      </a:r>
                      <a:r>
                        <a:rPr lang="nl-NL" sz="2000" dirty="0" smtClean="0">
                          <a:effectLst/>
                          <a:latin typeface="Arial" panose="020B0604020202020204" pitchFamily="34" charset="0"/>
                          <a:cs typeface="Arial" panose="020B0604020202020204" pitchFamily="34" charset="0"/>
                        </a:rPr>
                        <a:t>(</a:t>
                      </a:r>
                      <a:r>
                        <a:rPr lang="nl-NL" sz="2000" dirty="0">
                          <a:effectLst/>
                          <a:latin typeface="Arial" panose="020B0604020202020204" pitchFamily="34" charset="0"/>
                          <a:cs typeface="Arial" panose="020B0604020202020204" pitchFamily="34" charset="0"/>
                        </a:rPr>
                        <a:t>tegemoet)</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nl-NL" sz="2000" dirty="0">
                          <a:effectLst/>
                          <a:latin typeface="Arial" panose="020B0604020202020204" pitchFamily="34" charset="0"/>
                          <a:cs typeface="Arial" panose="020B0604020202020204" pitchFamily="34" charset="0"/>
                        </a:rPr>
                        <a:t> </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r h="0">
                <a:tc>
                  <a:txBody>
                    <a:bodyPr/>
                    <a:lstStyle/>
                    <a:p>
                      <a:pPr>
                        <a:spcAft>
                          <a:spcPts val="0"/>
                        </a:spcAft>
                      </a:pPr>
                      <a:r>
                        <a:rPr lang="nl-NL" sz="2000" dirty="0" err="1" smtClean="0">
                          <a:effectLst/>
                          <a:latin typeface="Arial" panose="020B0604020202020204" pitchFamily="34" charset="0"/>
                          <a:cs typeface="Arial" panose="020B0604020202020204" pitchFamily="34" charset="0"/>
                        </a:rPr>
                        <a:t>gegenüber</a:t>
                      </a:r>
                      <a:r>
                        <a:rPr lang="nl-NL" sz="2000" dirty="0" smtClean="0">
                          <a:effectLst/>
                          <a:latin typeface="Arial" panose="020B0604020202020204" pitchFamily="34" charset="0"/>
                          <a:cs typeface="Arial" panose="020B0604020202020204" pitchFamily="34" charset="0"/>
                        </a:rPr>
                        <a:t>   (</a:t>
                      </a:r>
                      <a:r>
                        <a:rPr lang="nl-NL" sz="2000" dirty="0">
                          <a:effectLst/>
                          <a:latin typeface="Arial" panose="020B0604020202020204" pitchFamily="34" charset="0"/>
                          <a:cs typeface="Arial" panose="020B0604020202020204" pitchFamily="34" charset="0"/>
                        </a:rPr>
                        <a:t>tegenover)</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spcAft>
                          <a:spcPts val="0"/>
                        </a:spcAft>
                      </a:pPr>
                      <a:r>
                        <a:rPr lang="nl-NL" sz="2000" dirty="0">
                          <a:effectLst/>
                          <a:latin typeface="Arial" panose="020B0604020202020204" pitchFamily="34" charset="0"/>
                          <a:cs typeface="Arial" panose="020B0604020202020204" pitchFamily="34" charset="0"/>
                        </a:rPr>
                        <a:t> </a:t>
                      </a:r>
                      <a:endParaRPr lang="nl-NL" sz="1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182586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latin typeface="Arial" panose="020B0604020202020204" pitchFamily="34" charset="0"/>
                <a:cs typeface="Arial" panose="020B0604020202020204" pitchFamily="34" charset="0"/>
              </a:rPr>
              <a:t>Keuzevoorzetels</a:t>
            </a:r>
            <a:endParaRPr lang="nl-NL"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dirty="0" smtClean="0">
                <a:latin typeface="Arial" panose="020B0604020202020204" pitchFamily="34" charset="0"/>
                <a:cs typeface="Arial" panose="020B0604020202020204" pitchFamily="34" charset="0"/>
              </a:rPr>
              <a:t>Er zijn ook voorzetsels die de ene keer een 3</a:t>
            </a:r>
            <a:r>
              <a:rPr lang="nl-NL" baseline="30000" dirty="0" smtClean="0">
                <a:latin typeface="Arial" panose="020B0604020202020204" pitchFamily="34" charset="0"/>
                <a:cs typeface="Arial" panose="020B0604020202020204" pitchFamily="34" charset="0"/>
              </a:rPr>
              <a:t>e</a:t>
            </a:r>
            <a:r>
              <a:rPr lang="nl-NL" dirty="0" smtClean="0">
                <a:latin typeface="Arial" panose="020B0604020202020204" pitchFamily="34" charset="0"/>
                <a:cs typeface="Arial" panose="020B0604020202020204" pitchFamily="34" charset="0"/>
              </a:rPr>
              <a:t> en de andere keer een 4</a:t>
            </a:r>
            <a:r>
              <a:rPr lang="nl-NL" baseline="30000" dirty="0" smtClean="0">
                <a:latin typeface="Arial" panose="020B0604020202020204" pitchFamily="34" charset="0"/>
                <a:cs typeface="Arial" panose="020B0604020202020204" pitchFamily="34" charset="0"/>
              </a:rPr>
              <a:t>e</a:t>
            </a:r>
            <a:r>
              <a:rPr lang="nl-NL" dirty="0" smtClean="0">
                <a:latin typeface="Arial" panose="020B0604020202020204" pitchFamily="34" charset="0"/>
                <a:cs typeface="Arial" panose="020B0604020202020204" pitchFamily="34" charset="0"/>
              </a:rPr>
              <a:t> naamval krijgen. Het gaat dan om onderstaande voorzetsels:</a:t>
            </a:r>
          </a:p>
          <a:p>
            <a:pPr marL="0" indent="0">
              <a:buNone/>
            </a:pPr>
            <a:endParaRPr lang="nl-NL" dirty="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a</a:t>
            </a:r>
            <a:r>
              <a:rPr lang="nl-NL" dirty="0" err="1" smtClean="0">
                <a:latin typeface="Arial" panose="020B0604020202020204" pitchFamily="34" charset="0"/>
                <a:cs typeface="Arial" panose="020B0604020202020204" pitchFamily="34" charset="0"/>
              </a:rPr>
              <a:t>n</a:t>
            </a:r>
            <a:endParaRPr lang="nl-NL" dirty="0" smtClean="0">
              <a:latin typeface="Arial" panose="020B0604020202020204" pitchFamily="34" charset="0"/>
              <a:cs typeface="Arial" panose="020B0604020202020204" pitchFamily="34" charset="0"/>
            </a:endParaRPr>
          </a:p>
          <a:p>
            <a:r>
              <a:rPr lang="nl-NL" dirty="0" err="1" smtClean="0">
                <a:latin typeface="Arial" panose="020B0604020202020204" pitchFamily="34" charset="0"/>
                <a:cs typeface="Arial" panose="020B0604020202020204" pitchFamily="34" charset="0"/>
              </a:rPr>
              <a:t>vor</a:t>
            </a:r>
            <a:endParaRPr lang="nl-NL" dirty="0" smtClean="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h</a:t>
            </a:r>
            <a:r>
              <a:rPr lang="nl-NL" dirty="0" err="1" smtClean="0">
                <a:latin typeface="Arial" panose="020B0604020202020204" pitchFamily="34" charset="0"/>
                <a:cs typeface="Arial" panose="020B0604020202020204" pitchFamily="34" charset="0"/>
              </a:rPr>
              <a:t>inter</a:t>
            </a:r>
            <a:endParaRPr lang="nl-NL" dirty="0" smtClean="0">
              <a:latin typeface="Arial" panose="020B0604020202020204" pitchFamily="34" charset="0"/>
              <a:cs typeface="Arial" panose="020B0604020202020204" pitchFamily="34" charset="0"/>
            </a:endParaRPr>
          </a:p>
          <a:p>
            <a:r>
              <a:rPr lang="nl-NL" dirty="0" err="1" smtClean="0">
                <a:latin typeface="Arial" panose="020B0604020202020204" pitchFamily="34" charset="0"/>
                <a:cs typeface="Arial" panose="020B0604020202020204" pitchFamily="34" charset="0"/>
              </a:rPr>
              <a:t>neben</a:t>
            </a:r>
            <a:r>
              <a:rPr lang="nl-NL" dirty="0" smtClean="0">
                <a:latin typeface="Arial" panose="020B0604020202020204" pitchFamily="34" charset="0"/>
                <a:cs typeface="Arial" panose="020B0604020202020204" pitchFamily="34" charset="0"/>
              </a:rPr>
              <a:t>			om te bepalen of er achter dit voorzetsel een 3</a:t>
            </a:r>
            <a:r>
              <a:rPr lang="nl-NL" baseline="30000" dirty="0" smtClean="0">
                <a:latin typeface="Arial" panose="020B0604020202020204" pitchFamily="34" charset="0"/>
                <a:cs typeface="Arial" panose="020B0604020202020204" pitchFamily="34" charset="0"/>
              </a:rPr>
              <a:t>e</a:t>
            </a:r>
            <a:r>
              <a:rPr lang="nl-NL" dirty="0" smtClean="0">
                <a:latin typeface="Arial" panose="020B0604020202020204" pitchFamily="34" charset="0"/>
                <a:cs typeface="Arial" panose="020B0604020202020204" pitchFamily="34" charset="0"/>
              </a:rPr>
              <a:t> of 4</a:t>
            </a:r>
            <a:r>
              <a:rPr lang="nl-NL" baseline="30000" dirty="0" smtClean="0">
                <a:latin typeface="Arial" panose="020B0604020202020204" pitchFamily="34" charset="0"/>
                <a:cs typeface="Arial" panose="020B0604020202020204" pitchFamily="34" charset="0"/>
              </a:rPr>
              <a:t>e</a:t>
            </a:r>
            <a:r>
              <a:rPr lang="nl-NL" dirty="0" smtClean="0">
                <a:latin typeface="Arial" panose="020B0604020202020204" pitchFamily="34" charset="0"/>
                <a:cs typeface="Arial" panose="020B0604020202020204" pitchFamily="34" charset="0"/>
              </a:rPr>
              <a:t> </a:t>
            </a:r>
          </a:p>
          <a:p>
            <a:r>
              <a:rPr lang="nl-NL" dirty="0">
                <a:latin typeface="Arial" panose="020B0604020202020204" pitchFamily="34" charset="0"/>
                <a:cs typeface="Arial" panose="020B0604020202020204" pitchFamily="34" charset="0"/>
              </a:rPr>
              <a:t>i</a:t>
            </a:r>
            <a:r>
              <a:rPr lang="nl-NL" dirty="0" smtClean="0">
                <a:latin typeface="Arial" panose="020B0604020202020204" pitchFamily="34" charset="0"/>
                <a:cs typeface="Arial" panose="020B0604020202020204" pitchFamily="34" charset="0"/>
              </a:rPr>
              <a:t>n				naamval volgt, volg je een 3-stappen plan!		</a:t>
            </a:r>
          </a:p>
          <a:p>
            <a:r>
              <a:rPr lang="nl-NL" dirty="0" err="1" smtClean="0">
                <a:latin typeface="Arial" panose="020B0604020202020204" pitchFamily="34" charset="0"/>
                <a:cs typeface="Arial" panose="020B0604020202020204" pitchFamily="34" charset="0"/>
              </a:rPr>
              <a:t>zwischen</a:t>
            </a:r>
            <a:endParaRPr lang="nl-NL" dirty="0" smtClean="0">
              <a:latin typeface="Arial" panose="020B0604020202020204" pitchFamily="34" charset="0"/>
              <a:cs typeface="Arial" panose="020B0604020202020204" pitchFamily="34" charset="0"/>
            </a:endParaRPr>
          </a:p>
          <a:p>
            <a:r>
              <a:rPr lang="nl-NL" dirty="0" err="1">
                <a:latin typeface="Arial" panose="020B0604020202020204" pitchFamily="34" charset="0"/>
                <a:cs typeface="Arial" panose="020B0604020202020204" pitchFamily="34" charset="0"/>
              </a:rPr>
              <a:t>u</a:t>
            </a:r>
            <a:r>
              <a:rPr lang="nl-NL" dirty="0" err="1" smtClean="0">
                <a:latin typeface="Arial" panose="020B0604020202020204" pitchFamily="34" charset="0"/>
                <a:cs typeface="Arial" panose="020B0604020202020204" pitchFamily="34" charset="0"/>
              </a:rPr>
              <a:t>nter</a:t>
            </a:r>
            <a:endParaRPr lang="nl-NL" dirty="0" smtClean="0">
              <a:latin typeface="Arial" panose="020B0604020202020204" pitchFamily="34" charset="0"/>
              <a:cs typeface="Arial" panose="020B0604020202020204" pitchFamily="34" charset="0"/>
            </a:endParaRPr>
          </a:p>
          <a:p>
            <a:r>
              <a:rPr lang="nl-NL" dirty="0" err="1" smtClean="0">
                <a:latin typeface="Arial" panose="020B0604020202020204" pitchFamily="34" charset="0"/>
                <a:cs typeface="Arial" panose="020B0604020202020204" pitchFamily="34" charset="0"/>
              </a:rPr>
              <a:t>auf</a:t>
            </a:r>
            <a:endParaRPr lang="nl-NL" dirty="0" smtClean="0">
              <a:latin typeface="Arial" panose="020B0604020202020204" pitchFamily="34" charset="0"/>
              <a:cs typeface="Arial" panose="020B0604020202020204" pitchFamily="34" charset="0"/>
            </a:endParaRPr>
          </a:p>
          <a:p>
            <a:r>
              <a:rPr lang="nl-NL" dirty="0" err="1" smtClean="0">
                <a:latin typeface="Arial" panose="020B0604020202020204" pitchFamily="34" charset="0"/>
                <a:cs typeface="Arial" panose="020B0604020202020204" pitchFamily="34" charset="0"/>
              </a:rPr>
              <a:t>über</a:t>
            </a:r>
            <a:endParaRPr lang="nl-NL" dirty="0">
              <a:latin typeface="Arial" panose="020B0604020202020204" pitchFamily="34" charset="0"/>
              <a:cs typeface="Arial" panose="020B0604020202020204" pitchFamily="34" charset="0"/>
            </a:endParaRPr>
          </a:p>
        </p:txBody>
      </p:sp>
      <p:sp>
        <p:nvSpPr>
          <p:cNvPr id="4" name="Rechteraccolade 3"/>
          <p:cNvSpPr/>
          <p:nvPr/>
        </p:nvSpPr>
        <p:spPr>
          <a:xfrm>
            <a:off x="2527540" y="2794959"/>
            <a:ext cx="672860" cy="2967486"/>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nl-NL"/>
          </a:p>
        </p:txBody>
      </p:sp>
    </p:spTree>
    <p:extLst>
      <p:ext uri="{BB962C8B-B14F-4D97-AF65-F5344CB8AC3E}">
        <p14:creationId xmlns:p14="http://schemas.microsoft.com/office/powerpoint/2010/main" val="3877073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dirty="0" smtClean="0">
                <a:latin typeface="Arial" panose="020B0604020202020204" pitchFamily="34" charset="0"/>
                <a:cs typeface="Arial" panose="020B0604020202020204" pitchFamily="34" charset="0"/>
              </a:rPr>
              <a:t>Het 3-stappen plan voor keuzevoorzetsels</a:t>
            </a:r>
            <a:endParaRPr lang="nl-NL" sz="3600"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a:xfrm>
            <a:off x="838200" y="1825625"/>
            <a:ext cx="10515600" cy="4351338"/>
          </a:xfrm>
        </p:spPr>
        <p:txBody>
          <a:bodyPr>
            <a:noAutofit/>
          </a:bodyPr>
          <a:lstStyle/>
          <a:p>
            <a:r>
              <a:rPr lang="nl-NL" sz="1600" b="1" dirty="0">
                <a:latin typeface="Arial" panose="020B0604020202020204" pitchFamily="34" charset="0"/>
                <a:cs typeface="Arial" panose="020B0604020202020204" pitchFamily="34" charset="0"/>
              </a:rPr>
              <a:t>Stap 1:</a:t>
            </a:r>
            <a:r>
              <a:rPr lang="nl-NL" sz="1600" dirty="0">
                <a:latin typeface="Arial" panose="020B0604020202020204" pitchFamily="34" charset="0"/>
                <a:cs typeface="Arial" panose="020B0604020202020204" pitchFamily="34" charset="0"/>
              </a:rPr>
              <a:t>	Kun je de ‘waar/wanneer’ vraag stellen en geeft het gedeelte met het </a:t>
            </a:r>
            <a:br>
              <a:rPr lang="nl-NL" sz="1600" dirty="0">
                <a:latin typeface="Arial" panose="020B0604020202020204" pitchFamily="34" charset="0"/>
                <a:cs typeface="Arial" panose="020B0604020202020204" pitchFamily="34" charset="0"/>
              </a:rPr>
            </a:br>
            <a:r>
              <a:rPr lang="nl-NL" sz="1600" dirty="0">
                <a:latin typeface="Arial" panose="020B0604020202020204" pitchFamily="34" charset="0"/>
                <a:cs typeface="Arial" panose="020B0604020202020204" pitchFamily="34" charset="0"/>
              </a:rPr>
              <a:t>                    voorzetsel hier ook antwoord op?	</a:t>
            </a:r>
            <a:br>
              <a:rPr lang="nl-NL" sz="1600" dirty="0">
                <a:latin typeface="Arial" panose="020B0604020202020204" pitchFamily="34" charset="0"/>
                <a:cs typeface="Arial" panose="020B0604020202020204" pitchFamily="34" charset="0"/>
              </a:rPr>
            </a:br>
            <a:r>
              <a:rPr lang="nl-NL" sz="1600" dirty="0">
                <a:latin typeface="Arial" panose="020B0604020202020204" pitchFamily="34" charset="0"/>
                <a:cs typeface="Arial" panose="020B0604020202020204" pitchFamily="34" charset="0"/>
              </a:rPr>
              <a:t>		</a:t>
            </a:r>
            <a:r>
              <a:rPr lang="nl-NL" sz="1600" i="1" dirty="0">
                <a:latin typeface="Arial" panose="020B0604020202020204" pitchFamily="34" charset="0"/>
                <a:cs typeface="Arial" panose="020B0604020202020204" pitchFamily="34" charset="0"/>
              </a:rPr>
              <a:t>Ja: </a:t>
            </a:r>
            <a:r>
              <a:rPr lang="nl-NL" sz="1600" dirty="0">
                <a:latin typeface="Arial" panose="020B0604020202020204" pitchFamily="34" charset="0"/>
                <a:cs typeface="Arial" panose="020B0604020202020204" pitchFamily="34" charset="0"/>
              </a:rPr>
              <a:t>na het voorzetsel volgt een 3</a:t>
            </a:r>
            <a:r>
              <a:rPr lang="nl-NL" sz="1600" baseline="30000" dirty="0">
                <a:latin typeface="Arial" panose="020B0604020202020204" pitchFamily="34" charset="0"/>
                <a:cs typeface="Arial" panose="020B0604020202020204" pitchFamily="34" charset="0"/>
              </a:rPr>
              <a:t>e</a:t>
            </a:r>
            <a:r>
              <a:rPr lang="nl-NL" sz="1600" dirty="0">
                <a:latin typeface="Arial" panose="020B0604020202020204" pitchFamily="34" charset="0"/>
                <a:cs typeface="Arial" panose="020B0604020202020204" pitchFamily="34" charset="0"/>
              </a:rPr>
              <a:t> naamval</a:t>
            </a:r>
          </a:p>
          <a:p>
            <a:pPr marL="0" indent="0">
              <a:buNone/>
            </a:pPr>
            <a:r>
              <a:rPr lang="nl-NL" sz="1600" dirty="0">
                <a:latin typeface="Arial" panose="020B0604020202020204" pitchFamily="34" charset="0"/>
                <a:cs typeface="Arial" panose="020B0604020202020204" pitchFamily="34" charset="0"/>
              </a:rPr>
              <a:t>		</a:t>
            </a:r>
            <a:r>
              <a:rPr lang="nl-NL" sz="1600" i="1" dirty="0">
                <a:latin typeface="Arial" panose="020B0604020202020204" pitchFamily="34" charset="0"/>
                <a:cs typeface="Arial" panose="020B0604020202020204" pitchFamily="34" charset="0"/>
              </a:rPr>
              <a:t>Nee: </a:t>
            </a:r>
            <a:r>
              <a:rPr lang="nl-NL" sz="1600" dirty="0">
                <a:latin typeface="Arial" panose="020B0604020202020204" pitchFamily="34" charset="0"/>
                <a:cs typeface="Arial" panose="020B0604020202020204" pitchFamily="34" charset="0"/>
              </a:rPr>
              <a:t>ga verder met stap 2</a:t>
            </a:r>
          </a:p>
          <a:p>
            <a:pPr marL="0" indent="0">
              <a:buNone/>
            </a:pPr>
            <a:r>
              <a:rPr lang="nl-NL" sz="1600" dirty="0">
                <a:latin typeface="Arial" panose="020B0604020202020204" pitchFamily="34" charset="0"/>
                <a:cs typeface="Arial" panose="020B0604020202020204" pitchFamily="34" charset="0"/>
              </a:rPr>
              <a:t>			</a:t>
            </a:r>
            <a:r>
              <a:rPr lang="de-DE" sz="1600" dirty="0">
                <a:latin typeface="Arial" panose="020B0604020202020204" pitchFamily="34" charset="0"/>
                <a:cs typeface="Arial" panose="020B0604020202020204" pitchFamily="34" charset="0"/>
              </a:rPr>
              <a:t>(</a:t>
            </a:r>
            <a:r>
              <a:rPr lang="de-DE" sz="1600" dirty="0" err="1">
                <a:latin typeface="Arial" panose="020B0604020202020204" pitchFamily="34" charset="0"/>
                <a:cs typeface="Arial" panose="020B0604020202020204" pitchFamily="34" charset="0"/>
              </a:rPr>
              <a:t>voorbeeld</a:t>
            </a:r>
            <a:r>
              <a:rPr lang="de-DE" sz="1600" dirty="0">
                <a:latin typeface="Arial" panose="020B0604020202020204" pitchFamily="34" charset="0"/>
                <a:cs typeface="Arial" panose="020B0604020202020204" pitchFamily="34" charset="0"/>
              </a:rPr>
              <a:t>: Das Auto steht neben meinem Haus.</a:t>
            </a:r>
            <a:br>
              <a:rPr lang="de-DE" sz="1600" dirty="0">
                <a:latin typeface="Arial" panose="020B0604020202020204" pitchFamily="34" charset="0"/>
                <a:cs typeface="Arial" panose="020B0604020202020204" pitchFamily="34" charset="0"/>
              </a:rPr>
            </a:br>
            <a:r>
              <a:rPr lang="de-DE" sz="1600" dirty="0">
                <a:latin typeface="Arial" panose="020B0604020202020204" pitchFamily="34" charset="0"/>
                <a:cs typeface="Arial" panose="020B0604020202020204" pitchFamily="34" charset="0"/>
              </a:rPr>
              <a:t>			 </a:t>
            </a:r>
            <a:r>
              <a:rPr lang="nl-NL" sz="1600" i="1" dirty="0">
                <a:latin typeface="Arial" panose="020B0604020202020204" pitchFamily="34" charset="0"/>
                <a:cs typeface="Arial" panose="020B0604020202020204" pitchFamily="34" charset="0"/>
              </a:rPr>
              <a:t>Waar</a:t>
            </a:r>
            <a:r>
              <a:rPr lang="nl-NL" sz="1600" dirty="0">
                <a:latin typeface="Arial" panose="020B0604020202020204" pitchFamily="34" charset="0"/>
                <a:cs typeface="Arial" panose="020B0604020202020204" pitchFamily="34" charset="0"/>
              </a:rPr>
              <a:t> staat je auto? </a:t>
            </a:r>
            <a:r>
              <a:rPr lang="nl-NL" sz="1600" i="1" dirty="0">
                <a:latin typeface="Arial" panose="020B0604020202020204" pitchFamily="34" charset="0"/>
                <a:cs typeface="Arial" panose="020B0604020202020204" pitchFamily="34" charset="0"/>
              </a:rPr>
              <a:t>Naast </a:t>
            </a:r>
            <a:r>
              <a:rPr lang="nl-NL" sz="1600" dirty="0">
                <a:latin typeface="Arial" panose="020B0604020202020204" pitchFamily="34" charset="0"/>
                <a:cs typeface="Arial" panose="020B0604020202020204" pitchFamily="34" charset="0"/>
              </a:rPr>
              <a:t>mijn huis</a:t>
            </a:r>
            <a:r>
              <a:rPr lang="nl-NL" sz="1600" dirty="0" smtClean="0">
                <a:latin typeface="Arial" panose="020B0604020202020204" pitchFamily="34" charset="0"/>
                <a:cs typeface="Arial" panose="020B0604020202020204" pitchFamily="34" charset="0"/>
              </a:rPr>
              <a:t>.)</a:t>
            </a:r>
            <a:endParaRPr lang="nl-NL" sz="1600" dirty="0">
              <a:latin typeface="Arial" panose="020B0604020202020204" pitchFamily="34" charset="0"/>
              <a:cs typeface="Arial" panose="020B0604020202020204" pitchFamily="34" charset="0"/>
            </a:endParaRPr>
          </a:p>
          <a:p>
            <a:r>
              <a:rPr lang="nl-NL" sz="1600" b="1" dirty="0">
                <a:latin typeface="Arial" panose="020B0604020202020204" pitchFamily="34" charset="0"/>
                <a:cs typeface="Arial" panose="020B0604020202020204" pitchFamily="34" charset="0"/>
              </a:rPr>
              <a:t>Stap 2:</a:t>
            </a:r>
            <a:r>
              <a:rPr lang="nl-NL" sz="1600" dirty="0">
                <a:latin typeface="Arial" panose="020B0604020202020204" pitchFamily="34" charset="0"/>
                <a:cs typeface="Arial" panose="020B0604020202020204" pitchFamily="34" charset="0"/>
              </a:rPr>
              <a:t>	Kun je de ‘waarheen’ vraag stellen of is er sprake van beweging in de zin en geeft het gedeelte met het voorzetsel hier ook antwoord op?</a:t>
            </a:r>
          </a:p>
          <a:p>
            <a:pPr marL="0" indent="0">
              <a:buNone/>
            </a:pPr>
            <a:r>
              <a:rPr lang="nl-NL" sz="1600" dirty="0">
                <a:latin typeface="Arial" panose="020B0604020202020204" pitchFamily="34" charset="0"/>
                <a:cs typeface="Arial" panose="020B0604020202020204" pitchFamily="34" charset="0"/>
              </a:rPr>
              <a:t>		</a:t>
            </a:r>
            <a:r>
              <a:rPr lang="nl-NL" sz="1600" i="1" dirty="0">
                <a:latin typeface="Arial" panose="020B0604020202020204" pitchFamily="34" charset="0"/>
                <a:cs typeface="Arial" panose="020B0604020202020204" pitchFamily="34" charset="0"/>
              </a:rPr>
              <a:t>Ja: </a:t>
            </a:r>
            <a:r>
              <a:rPr lang="nl-NL" sz="1600" dirty="0">
                <a:latin typeface="Arial" panose="020B0604020202020204" pitchFamily="34" charset="0"/>
                <a:cs typeface="Arial" panose="020B0604020202020204" pitchFamily="34" charset="0"/>
              </a:rPr>
              <a:t>na het voorzetsel volgt een 4</a:t>
            </a:r>
            <a:r>
              <a:rPr lang="nl-NL" sz="1600" baseline="30000" dirty="0">
                <a:latin typeface="Arial" panose="020B0604020202020204" pitchFamily="34" charset="0"/>
                <a:cs typeface="Arial" panose="020B0604020202020204" pitchFamily="34" charset="0"/>
              </a:rPr>
              <a:t>e</a:t>
            </a:r>
            <a:r>
              <a:rPr lang="nl-NL" sz="1600" dirty="0">
                <a:latin typeface="Arial" panose="020B0604020202020204" pitchFamily="34" charset="0"/>
                <a:cs typeface="Arial" panose="020B0604020202020204" pitchFamily="34" charset="0"/>
              </a:rPr>
              <a:t> naamval</a:t>
            </a:r>
          </a:p>
          <a:p>
            <a:pPr marL="0" indent="0">
              <a:buNone/>
            </a:pPr>
            <a:r>
              <a:rPr lang="nl-NL" sz="1600" dirty="0">
                <a:latin typeface="Arial" panose="020B0604020202020204" pitchFamily="34" charset="0"/>
                <a:cs typeface="Arial" panose="020B0604020202020204" pitchFamily="34" charset="0"/>
              </a:rPr>
              <a:t>		</a:t>
            </a:r>
            <a:r>
              <a:rPr lang="nl-NL" sz="1600" i="1" dirty="0">
                <a:latin typeface="Arial" panose="020B0604020202020204" pitchFamily="34" charset="0"/>
                <a:cs typeface="Arial" panose="020B0604020202020204" pitchFamily="34" charset="0"/>
              </a:rPr>
              <a:t>Nee: </a:t>
            </a:r>
            <a:r>
              <a:rPr lang="nl-NL" sz="1600" dirty="0">
                <a:latin typeface="Arial" panose="020B0604020202020204" pitchFamily="34" charset="0"/>
                <a:cs typeface="Arial" panose="020B0604020202020204" pitchFamily="34" charset="0"/>
              </a:rPr>
              <a:t>ga verder met stap 3</a:t>
            </a:r>
          </a:p>
          <a:p>
            <a:pPr marL="0" indent="0">
              <a:buNone/>
            </a:pPr>
            <a:r>
              <a:rPr lang="nl-NL" sz="1600" dirty="0">
                <a:latin typeface="Arial" panose="020B0604020202020204" pitchFamily="34" charset="0"/>
                <a:cs typeface="Arial" panose="020B0604020202020204" pitchFamily="34" charset="0"/>
              </a:rPr>
              <a:t>			</a:t>
            </a:r>
            <a:r>
              <a:rPr lang="de-DE" sz="1600" dirty="0">
                <a:latin typeface="Arial" panose="020B0604020202020204" pitchFamily="34" charset="0"/>
                <a:cs typeface="Arial" panose="020B0604020202020204" pitchFamily="34" charset="0"/>
              </a:rPr>
              <a:t>(</a:t>
            </a:r>
            <a:r>
              <a:rPr lang="de-DE" sz="1600" dirty="0" err="1">
                <a:latin typeface="Arial" panose="020B0604020202020204" pitchFamily="34" charset="0"/>
                <a:cs typeface="Arial" panose="020B0604020202020204" pitchFamily="34" charset="0"/>
              </a:rPr>
              <a:t>voorbeeld</a:t>
            </a:r>
            <a:r>
              <a:rPr lang="de-DE" sz="1600" dirty="0">
                <a:latin typeface="Arial" panose="020B0604020202020204" pitchFamily="34" charset="0"/>
                <a:cs typeface="Arial" panose="020B0604020202020204" pitchFamily="34" charset="0"/>
              </a:rPr>
              <a:t>: Morgen fahren wir an den Strand.</a:t>
            </a:r>
            <a:endParaRPr lang="nl-NL" sz="1600" dirty="0">
              <a:latin typeface="Arial" panose="020B0604020202020204" pitchFamily="34" charset="0"/>
              <a:cs typeface="Arial" panose="020B0604020202020204" pitchFamily="34" charset="0"/>
            </a:endParaRPr>
          </a:p>
          <a:p>
            <a:pPr marL="0" indent="0">
              <a:buNone/>
            </a:pPr>
            <a:r>
              <a:rPr lang="de-DE" sz="1600" dirty="0">
                <a:latin typeface="Arial" panose="020B0604020202020204" pitchFamily="34" charset="0"/>
                <a:cs typeface="Arial" panose="020B0604020202020204" pitchFamily="34" charset="0"/>
              </a:rPr>
              <a:t>			 </a:t>
            </a:r>
            <a:r>
              <a:rPr lang="nl-NL" sz="1600" i="1" dirty="0">
                <a:latin typeface="Arial" panose="020B0604020202020204" pitchFamily="34" charset="0"/>
                <a:cs typeface="Arial" panose="020B0604020202020204" pitchFamily="34" charset="0"/>
              </a:rPr>
              <a:t>Waarheen </a:t>
            </a:r>
            <a:r>
              <a:rPr lang="nl-NL" sz="1600" dirty="0">
                <a:latin typeface="Arial" panose="020B0604020202020204" pitchFamily="34" charset="0"/>
                <a:cs typeface="Arial" panose="020B0604020202020204" pitchFamily="34" charset="0"/>
              </a:rPr>
              <a:t>ga je morgen? </a:t>
            </a:r>
            <a:r>
              <a:rPr lang="nl-NL" sz="1600" i="1" dirty="0">
                <a:latin typeface="Arial" panose="020B0604020202020204" pitchFamily="34" charset="0"/>
                <a:cs typeface="Arial" panose="020B0604020202020204" pitchFamily="34" charset="0"/>
              </a:rPr>
              <a:t>Naar </a:t>
            </a:r>
            <a:r>
              <a:rPr lang="nl-NL" sz="1600" dirty="0">
                <a:latin typeface="Arial" panose="020B0604020202020204" pitchFamily="34" charset="0"/>
                <a:cs typeface="Arial" panose="020B0604020202020204" pitchFamily="34" charset="0"/>
              </a:rPr>
              <a:t>het strand</a:t>
            </a:r>
            <a:r>
              <a:rPr lang="nl-NL" sz="1600" dirty="0" smtClean="0">
                <a:latin typeface="Arial" panose="020B0604020202020204" pitchFamily="34" charset="0"/>
                <a:cs typeface="Arial" panose="020B0604020202020204" pitchFamily="34" charset="0"/>
              </a:rPr>
              <a:t>.)</a:t>
            </a:r>
            <a:endParaRPr lang="nl-NL" sz="1600" dirty="0">
              <a:latin typeface="Arial" panose="020B0604020202020204" pitchFamily="34" charset="0"/>
              <a:cs typeface="Arial" panose="020B0604020202020204" pitchFamily="34" charset="0"/>
            </a:endParaRPr>
          </a:p>
          <a:p>
            <a:r>
              <a:rPr lang="nl-NL" sz="1600" b="1" dirty="0">
                <a:latin typeface="Arial" panose="020B0604020202020204" pitchFamily="34" charset="0"/>
                <a:cs typeface="Arial" panose="020B0604020202020204" pitchFamily="34" charset="0"/>
              </a:rPr>
              <a:t>Stap 3:	</a:t>
            </a:r>
            <a:r>
              <a:rPr lang="nl-NL" sz="1600" dirty="0">
                <a:latin typeface="Arial" panose="020B0604020202020204" pitchFamily="34" charset="0"/>
                <a:cs typeface="Arial" panose="020B0604020202020204" pitchFamily="34" charset="0"/>
              </a:rPr>
              <a:t>Heb je op beide vragen geen antwoord kunnen vinden? Dan maak je gebruik van de 7/2 regel. Deze regel houdt in dat ‘</a:t>
            </a:r>
            <a:r>
              <a:rPr lang="nl-NL" sz="1600" dirty="0" err="1">
                <a:latin typeface="Arial" panose="020B0604020202020204" pitchFamily="34" charset="0"/>
                <a:cs typeface="Arial" panose="020B0604020202020204" pitchFamily="34" charset="0"/>
              </a:rPr>
              <a:t>auf</a:t>
            </a:r>
            <a:r>
              <a:rPr lang="nl-NL" sz="1600" dirty="0">
                <a:latin typeface="Arial" panose="020B0604020202020204" pitchFamily="34" charset="0"/>
                <a:cs typeface="Arial" panose="020B0604020202020204" pitchFamily="34" charset="0"/>
              </a:rPr>
              <a:t>’ en ‘</a:t>
            </a:r>
            <a:r>
              <a:rPr lang="nl-NL" sz="1600" dirty="0" err="1">
                <a:latin typeface="Arial" panose="020B0604020202020204" pitchFamily="34" charset="0"/>
                <a:cs typeface="Arial" panose="020B0604020202020204" pitchFamily="34" charset="0"/>
              </a:rPr>
              <a:t>über</a:t>
            </a:r>
            <a:r>
              <a:rPr lang="nl-NL" sz="1600" dirty="0">
                <a:latin typeface="Arial" panose="020B0604020202020204" pitchFamily="34" charset="0"/>
                <a:cs typeface="Arial" panose="020B0604020202020204" pitchFamily="34" charset="0"/>
              </a:rPr>
              <a:t>’ een 4</a:t>
            </a:r>
            <a:r>
              <a:rPr lang="nl-NL" sz="1600" baseline="30000" dirty="0">
                <a:latin typeface="Arial" panose="020B0604020202020204" pitchFamily="34" charset="0"/>
                <a:cs typeface="Arial" panose="020B0604020202020204" pitchFamily="34" charset="0"/>
              </a:rPr>
              <a:t>e</a:t>
            </a:r>
            <a:r>
              <a:rPr lang="nl-NL" sz="1600" dirty="0">
                <a:latin typeface="Arial" panose="020B0604020202020204" pitchFamily="34" charset="0"/>
                <a:cs typeface="Arial" panose="020B0604020202020204" pitchFamily="34" charset="0"/>
              </a:rPr>
              <a:t> naamval krijgen, en de overige 7 voorzetsels een 3</a:t>
            </a:r>
            <a:r>
              <a:rPr lang="nl-NL" sz="1600" baseline="30000" dirty="0">
                <a:latin typeface="Arial" panose="020B0604020202020204" pitchFamily="34" charset="0"/>
                <a:cs typeface="Arial" panose="020B0604020202020204" pitchFamily="34" charset="0"/>
              </a:rPr>
              <a:t>e</a:t>
            </a:r>
            <a:r>
              <a:rPr lang="nl-NL" sz="1600" dirty="0">
                <a:latin typeface="Arial" panose="020B0604020202020204" pitchFamily="34" charset="0"/>
                <a:cs typeface="Arial" panose="020B0604020202020204" pitchFamily="34" charset="0"/>
              </a:rPr>
              <a:t> naamval. </a:t>
            </a:r>
            <a:r>
              <a:rPr lang="nl-NL" sz="1600" b="1" dirty="0">
                <a:latin typeface="Arial" panose="020B0604020202020204" pitchFamily="34" charset="0"/>
                <a:cs typeface="Arial" panose="020B0604020202020204" pitchFamily="34" charset="0"/>
              </a:rPr>
              <a:t>LET OP: </a:t>
            </a:r>
            <a:r>
              <a:rPr lang="nl-NL" sz="1600" dirty="0">
                <a:latin typeface="Arial" panose="020B0604020202020204" pitchFamily="34" charset="0"/>
                <a:cs typeface="Arial" panose="020B0604020202020204" pitchFamily="34" charset="0"/>
              </a:rPr>
              <a:t>Deze stap pas je alleen toe als je op bovenstaande vragen nee hebt geantwoord! Gebruik hem dus niet als stap 1!</a:t>
            </a:r>
          </a:p>
          <a:p>
            <a:pPr marL="0" indent="0">
              <a:buNone/>
            </a:pPr>
            <a:endParaRPr lang="nl-NL" sz="16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86762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315</Words>
  <Application>Microsoft Office PowerPoint</Application>
  <PresentationFormat>Breedbeeld</PresentationFormat>
  <Paragraphs>87</Paragraphs>
  <Slides>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6</vt:i4>
      </vt:variant>
    </vt:vector>
  </HeadingPairs>
  <TitlesOfParts>
    <vt:vector size="11" baseType="lpstr">
      <vt:lpstr>Arial</vt:lpstr>
      <vt:lpstr>Calibri</vt:lpstr>
      <vt:lpstr>Calibri Light</vt:lpstr>
      <vt:lpstr>Times New Roman</vt:lpstr>
      <vt:lpstr>Kantoorthema</vt:lpstr>
      <vt:lpstr>Voorzetsels</vt:lpstr>
      <vt:lpstr>Vaste voorzetsels met een 3e naamval</vt:lpstr>
      <vt:lpstr>Vaste voorzetsels met een 4e naamval</vt:lpstr>
      <vt:lpstr>PowerPoint-presentatie</vt:lpstr>
      <vt:lpstr>Keuzevoorzetels</vt:lpstr>
      <vt:lpstr>Het 3-stappen plan voor keuzevoorzetsels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Het naamvallenschema</dc:title>
  <dc:creator>Marieke van der Kammen</dc:creator>
  <cp:lastModifiedBy>Marieke van der Kammen</cp:lastModifiedBy>
  <cp:revision>18</cp:revision>
  <dcterms:created xsi:type="dcterms:W3CDTF">2015-10-29T11:53:04Z</dcterms:created>
  <dcterms:modified xsi:type="dcterms:W3CDTF">2016-01-07T11:41:09Z</dcterms:modified>
</cp:coreProperties>
</file>